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8" r:id="rId11"/>
    <p:sldId id="267"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hzOEUK/hNbx27miumx24xD9nHk5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0177255-1EC8-451E-A473-0314271E7149}">
  <a:tblStyle styleId="{30177255-1EC8-451E-A473-0314271E7149}" styleName="Table_0">
    <a:wholeTbl>
      <a:tcTxStyle b="off" i="off">
        <a:font>
          <a:latin typeface="Trebuchet MS"/>
          <a:ea typeface="Trebuchet MS"/>
          <a:cs typeface="Trebuchet M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EE7EE"/>
          </a:solidFill>
        </a:fill>
      </a:tcStyle>
    </a:wholeTbl>
    <a:band1H>
      <a:tcTxStyle/>
      <a:tcStyle>
        <a:tcBdr/>
        <a:fill>
          <a:solidFill>
            <a:srgbClr val="DBCBDB"/>
          </a:solidFill>
        </a:fill>
      </a:tcStyle>
    </a:band1H>
    <a:band2H>
      <a:tcTxStyle/>
      <a:tcStyle>
        <a:tcBdr/>
      </a:tcStyle>
    </a:band2H>
    <a:band1V>
      <a:tcTxStyle/>
      <a:tcStyle>
        <a:tcBdr/>
        <a:fill>
          <a:solidFill>
            <a:srgbClr val="DBCBDB"/>
          </a:solidFill>
        </a:fill>
      </a:tcStyle>
    </a:band1V>
    <a:band2V>
      <a:tcTxStyle/>
      <a:tcStyle>
        <a:tcBdr/>
      </a:tcStyle>
    </a:band2V>
    <a:lastCol>
      <a:tcTxStyle b="on" i="off">
        <a:font>
          <a:latin typeface="Trebuchet MS"/>
          <a:ea typeface="Trebuchet MS"/>
          <a:cs typeface="Trebuchet MS"/>
        </a:font>
        <a:schemeClr val="lt1"/>
      </a:tcTxStyle>
      <a:tcStyle>
        <a:tcBdr/>
        <a:fill>
          <a:solidFill>
            <a:schemeClr val="accent1"/>
          </a:solidFill>
        </a:fill>
      </a:tcStyle>
    </a:lastCol>
    <a:firstCol>
      <a:tcTxStyle b="on" i="off">
        <a:font>
          <a:latin typeface="Trebuchet MS"/>
          <a:ea typeface="Trebuchet MS"/>
          <a:cs typeface="Trebuchet MS"/>
        </a:font>
        <a:schemeClr val="lt1"/>
      </a:tcTxStyle>
      <a:tcStyle>
        <a:tcBdr/>
        <a:fill>
          <a:solidFill>
            <a:schemeClr val="accent1"/>
          </a:solidFill>
        </a:fill>
      </a:tcStyle>
    </a:firstCol>
    <a:lastRow>
      <a:tcTxStyle b="on" i="off">
        <a:font>
          <a:latin typeface="Trebuchet MS"/>
          <a:ea typeface="Trebuchet MS"/>
          <a:cs typeface="Trebuchet M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rebuchet MS"/>
          <a:ea typeface="Trebuchet MS"/>
          <a:cs typeface="Trebuchet M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96"/>
    <p:restoredTop sz="94286"/>
  </p:normalViewPr>
  <p:slideViewPr>
    <p:cSldViewPr snapToGrid="0" snapToObjects="1">
      <p:cViewPr varScale="1">
        <p:scale>
          <a:sx n="120" d="100"/>
          <a:sy n="120" d="100"/>
        </p:scale>
        <p:origin x="8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6778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7"/>
        <p:cNvGrpSpPr/>
        <p:nvPr/>
      </p:nvGrpSpPr>
      <p:grpSpPr>
        <a:xfrm>
          <a:off x="0" y="0"/>
          <a:ext cx="0" cy="0"/>
          <a:chOff x="0" y="0"/>
          <a:chExt cx="0" cy="0"/>
        </a:xfrm>
      </p:grpSpPr>
      <p:sp>
        <p:nvSpPr>
          <p:cNvPr id="28" name="Google Shape;28;p14"/>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rgbClr val="6D1D6B"/>
              </a:buClr>
              <a:buSzPts val="5400"/>
              <a:buFont typeface="Trebuchet MS"/>
              <a:buNone/>
              <a:defRPr sz="5400">
                <a:solidFill>
                  <a:srgbClr val="6D1D6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4"/>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0" name="Google Shape;30;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grpSp>
        <p:nvGrpSpPr>
          <p:cNvPr id="33" name="Google Shape;33;p14"/>
          <p:cNvGrpSpPr/>
          <p:nvPr/>
        </p:nvGrpSpPr>
        <p:grpSpPr>
          <a:xfrm>
            <a:off x="0" y="0"/>
            <a:ext cx="13128158" cy="6874934"/>
            <a:chOff x="0" y="-8467"/>
            <a:chExt cx="12234624" cy="6874934"/>
          </a:xfrm>
        </p:grpSpPr>
        <p:cxnSp>
          <p:nvCxnSpPr>
            <p:cNvPr id="34" name="Google Shape;34;p14"/>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35" name="Google Shape;35;p14"/>
            <p:cNvCxnSpPr/>
            <p:nvPr/>
          </p:nvCxnSpPr>
          <p:spPr>
            <a:xfrm flipH="1">
              <a:off x="8642791" y="4013200"/>
              <a:ext cx="3591833" cy="2827866"/>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36" name="Google Shape;36;p14"/>
            <p:cNvSpPr/>
            <p:nvPr/>
          </p:nvSpPr>
          <p:spPr>
            <a:xfrm>
              <a:off x="9227275"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37" name="Google Shape;37;p14"/>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8" name="Google Shape;38;p14"/>
            <p:cNvSpPr/>
            <p:nvPr/>
          </p:nvSpPr>
          <p:spPr>
            <a:xfrm>
              <a:off x="8932333" y="3048000"/>
              <a:ext cx="3259667" cy="3810000"/>
            </a:xfrm>
            <a:prstGeom prst="triangle">
              <a:avLst>
                <a:gd name="adj" fmla="val 100000"/>
              </a:avLst>
            </a:prstGeom>
            <a:solidFill>
              <a:schemeClr val="accent1">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4"/>
            <p:cNvSpPr/>
            <p:nvPr/>
          </p:nvSpPr>
          <p:spPr>
            <a:xfrm>
              <a:off x="9613956" y="-8467"/>
              <a:ext cx="2588558"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6D1D6B">
                <a:alpha val="49803"/>
              </a:srgbClr>
            </a:solidFill>
            <a:ln>
              <a:noFill/>
            </a:ln>
          </p:spPr>
        </p:sp>
        <p:sp>
          <p:nvSpPr>
            <p:cNvPr id="40" name="Google Shape;40;p14"/>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6D1D6B">
                <a:alpha val="69803"/>
              </a:srgbClr>
            </a:solidFill>
            <a:ln>
              <a:noFill/>
            </a:ln>
          </p:spPr>
        </p:sp>
        <p:sp>
          <p:nvSpPr>
            <p:cNvPr id="41" name="Google Shape;41;p14"/>
            <p:cNvSpPr/>
            <p:nvPr/>
          </p:nvSpPr>
          <p:spPr>
            <a:xfrm>
              <a:off x="10963204" y="0"/>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491347">
                <a:alpha val="80000"/>
              </a:srgbClr>
            </a:solidFill>
            <a:ln>
              <a:noFill/>
            </a:ln>
          </p:spPr>
        </p:sp>
        <p:sp>
          <p:nvSpPr>
            <p:cNvPr id="42" name="Google Shape;42;p14"/>
            <p:cNvSpPr/>
            <p:nvPr/>
          </p:nvSpPr>
          <p:spPr>
            <a:xfrm>
              <a:off x="10371666" y="3589867"/>
              <a:ext cx="1817159" cy="3268133"/>
            </a:xfrm>
            <a:prstGeom prst="triangle">
              <a:avLst>
                <a:gd name="adj" fmla="val 100000"/>
              </a:avLst>
            </a:prstGeom>
            <a:solidFill>
              <a:srgbClr val="491347">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14"/>
            <p:cNvSpPr/>
            <p:nvPr/>
          </p:nvSpPr>
          <p:spPr>
            <a:xfrm>
              <a:off x="0" y="4013200"/>
              <a:ext cx="448733" cy="2844800"/>
            </a:xfrm>
            <a:prstGeom prst="triangle">
              <a:avLst>
                <a:gd name="adj" fmla="val 0"/>
              </a:avLst>
            </a:prstGeom>
            <a:solidFill>
              <a:srgbClr val="6D1D6B">
                <a:alpha val="69803"/>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5"/>
        <p:cNvGrpSpPr/>
        <p:nvPr/>
      </p:nvGrpSpPr>
      <p:grpSpPr>
        <a:xfrm>
          <a:off x="0" y="0"/>
          <a:ext cx="0" cy="0"/>
          <a:chOff x="0" y="0"/>
          <a:chExt cx="0" cy="0"/>
        </a:xfrm>
      </p:grpSpPr>
      <p:sp>
        <p:nvSpPr>
          <p:cNvPr id="96" name="Google Shape;96;p23"/>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6D1D6B"/>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23"/>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8" name="Google Shape;98;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01"/>
        <p:cNvGrpSpPr/>
        <p:nvPr/>
      </p:nvGrpSpPr>
      <p:grpSpPr>
        <a:xfrm>
          <a:off x="0" y="0"/>
          <a:ext cx="0" cy="0"/>
          <a:chOff x="0" y="0"/>
          <a:chExt cx="0" cy="0"/>
        </a:xfrm>
      </p:grpSpPr>
      <p:sp>
        <p:nvSpPr>
          <p:cNvPr id="102" name="Google Shape;102;p2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6D1D6B"/>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24"/>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04" name="Google Shape;104;p24"/>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5" name="Google Shape;105;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8" name="Google Shape;108;p2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
        <p:nvSpPr>
          <p:cNvPr id="109" name="Google Shape;109;p2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10"/>
        <p:cNvGrpSpPr/>
        <p:nvPr/>
      </p:nvGrpSpPr>
      <p:grpSpPr>
        <a:xfrm>
          <a:off x="0" y="0"/>
          <a:ext cx="0" cy="0"/>
          <a:chOff x="0" y="0"/>
          <a:chExt cx="0" cy="0"/>
        </a:xfrm>
      </p:grpSpPr>
      <p:sp>
        <p:nvSpPr>
          <p:cNvPr id="111" name="Google Shape;111;p25"/>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6D1D6B"/>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25"/>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3" name="Google Shape;113;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6"/>
        <p:cNvGrpSpPr/>
        <p:nvPr/>
      </p:nvGrpSpPr>
      <p:grpSpPr>
        <a:xfrm>
          <a:off x="0" y="0"/>
          <a:ext cx="0" cy="0"/>
          <a:chOff x="0" y="0"/>
          <a:chExt cx="0" cy="0"/>
        </a:xfrm>
      </p:grpSpPr>
      <p:sp>
        <p:nvSpPr>
          <p:cNvPr id="117" name="Google Shape;117;p26"/>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6D1D6B"/>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26"/>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9" name="Google Shape;119;p26"/>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0" name="Google Shape;120;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23" name="Google Shape;123;p26"/>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
        <p:nvSpPr>
          <p:cNvPr id="124" name="Google Shape;124;p26"/>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5"/>
        <p:cNvGrpSpPr/>
        <p:nvPr/>
      </p:nvGrpSpPr>
      <p:grpSpPr>
        <a:xfrm>
          <a:off x="0" y="0"/>
          <a:ext cx="0" cy="0"/>
          <a:chOff x="0" y="0"/>
          <a:chExt cx="0" cy="0"/>
        </a:xfrm>
      </p:grpSpPr>
      <p:sp>
        <p:nvSpPr>
          <p:cNvPr id="126" name="Google Shape;126;p27"/>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6D1D6B"/>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27"/>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8" name="Google Shape;128;p27"/>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9" name="Google Shape;129;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2"/>
        <p:cNvGrpSpPr/>
        <p:nvPr/>
      </p:nvGrpSpPr>
      <p:grpSpPr>
        <a:xfrm>
          <a:off x="0" y="0"/>
          <a:ext cx="0" cy="0"/>
          <a:chOff x="0" y="0"/>
          <a:chExt cx="0" cy="0"/>
        </a:xfrm>
      </p:grpSpPr>
      <p:sp>
        <p:nvSpPr>
          <p:cNvPr id="133" name="Google Shape;133;p28"/>
          <p:cNvSpPr txBox="1">
            <a:spLocks noGrp="1"/>
          </p:cNvSpPr>
          <p:nvPr>
            <p:ph type="title"/>
          </p:nvPr>
        </p:nvSpPr>
        <p:spPr>
          <a:xfrm>
            <a:off x="677333" y="1214042"/>
            <a:ext cx="9768524" cy="796792"/>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6D1D6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28"/>
          <p:cNvSpPr txBox="1">
            <a:spLocks noGrp="1"/>
          </p:cNvSpPr>
          <p:nvPr>
            <p:ph type="body" idx="1"/>
          </p:nvPr>
        </p:nvSpPr>
        <p:spPr>
          <a:xfrm rot="5400000">
            <a:off x="3653619" y="-750877"/>
            <a:ext cx="3815954" cy="9768524"/>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5" name="Google Shape;135;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6" name="Google Shape;136;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8"/>
        <p:cNvGrpSpPr/>
        <p:nvPr/>
      </p:nvGrpSpPr>
      <p:grpSpPr>
        <a:xfrm>
          <a:off x="0" y="0"/>
          <a:ext cx="0" cy="0"/>
          <a:chOff x="0" y="0"/>
          <a:chExt cx="0" cy="0"/>
        </a:xfrm>
      </p:grpSpPr>
      <p:sp>
        <p:nvSpPr>
          <p:cNvPr id="139" name="Google Shape;139;p29"/>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6D1D6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29"/>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41" name="Google Shape;141;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4"/>
        <p:cNvGrpSpPr/>
        <p:nvPr/>
      </p:nvGrpSpPr>
      <p:grpSpPr>
        <a:xfrm>
          <a:off x="0" y="0"/>
          <a:ext cx="0" cy="0"/>
          <a:chOff x="0" y="0"/>
          <a:chExt cx="0" cy="0"/>
        </a:xfrm>
      </p:grpSpPr>
      <p:sp>
        <p:nvSpPr>
          <p:cNvPr id="45" name="Google Shape;45;p15"/>
          <p:cNvSpPr txBox="1">
            <a:spLocks noGrp="1"/>
          </p:cNvSpPr>
          <p:nvPr>
            <p:ph type="title"/>
          </p:nvPr>
        </p:nvSpPr>
        <p:spPr>
          <a:xfrm>
            <a:off x="677333" y="1214042"/>
            <a:ext cx="9768524" cy="796792"/>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6D1D6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5"/>
          <p:cNvSpPr txBox="1">
            <a:spLocks noGrp="1"/>
          </p:cNvSpPr>
          <p:nvPr>
            <p:ph type="body" idx="1"/>
          </p:nvPr>
        </p:nvSpPr>
        <p:spPr>
          <a:xfrm>
            <a:off x="677334" y="2225408"/>
            <a:ext cx="9768524" cy="3815954"/>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7" name="Google Shape;47;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6D1D6B"/>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57" name="Google Shape;57;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0"/>
        <p:cNvGrpSpPr/>
        <p:nvPr/>
      </p:nvGrpSpPr>
      <p:grpSpPr>
        <a:xfrm>
          <a:off x="0" y="0"/>
          <a:ext cx="0" cy="0"/>
          <a:chOff x="0" y="0"/>
          <a:chExt cx="0" cy="0"/>
        </a:xfrm>
      </p:grpSpPr>
      <p:sp>
        <p:nvSpPr>
          <p:cNvPr id="61" name="Google Shape;61;p18"/>
          <p:cNvSpPr txBox="1">
            <a:spLocks noGrp="1"/>
          </p:cNvSpPr>
          <p:nvPr>
            <p:ph type="title"/>
          </p:nvPr>
        </p:nvSpPr>
        <p:spPr>
          <a:xfrm>
            <a:off x="677333" y="1214042"/>
            <a:ext cx="9768524" cy="796792"/>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6D1D6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8"/>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3" name="Google Shape;63;p18"/>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7"/>
        <p:cNvGrpSpPr/>
        <p:nvPr/>
      </p:nvGrpSpPr>
      <p:grpSpPr>
        <a:xfrm>
          <a:off x="0" y="0"/>
          <a:ext cx="0" cy="0"/>
          <a:chOff x="0" y="0"/>
          <a:chExt cx="0" cy="0"/>
        </a:xfrm>
      </p:grpSpPr>
      <p:sp>
        <p:nvSpPr>
          <p:cNvPr id="68" name="Google Shape;68;p19"/>
          <p:cNvSpPr txBox="1">
            <a:spLocks noGrp="1"/>
          </p:cNvSpPr>
          <p:nvPr>
            <p:ph type="title"/>
          </p:nvPr>
        </p:nvSpPr>
        <p:spPr>
          <a:xfrm>
            <a:off x="677333" y="1214042"/>
            <a:ext cx="9768524" cy="796792"/>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6D1D6B"/>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9"/>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70" name="Google Shape;70;p19"/>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1" name="Google Shape;71;p19"/>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72" name="Google Shape;72;p19"/>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3" name="Google Shape;73;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6D1D6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1"/>
        <p:cNvGrpSpPr/>
        <p:nvPr/>
      </p:nvGrpSpPr>
      <p:grpSpPr>
        <a:xfrm>
          <a:off x="0" y="0"/>
          <a:ext cx="0" cy="0"/>
          <a:chOff x="0" y="0"/>
          <a:chExt cx="0" cy="0"/>
        </a:xfrm>
      </p:grpSpPr>
      <p:sp>
        <p:nvSpPr>
          <p:cNvPr id="82" name="Google Shape;82;p21"/>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6D1D6B"/>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1"/>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84" name="Google Shape;84;p21"/>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5" name="Google Shape;85;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8"/>
        <p:cNvGrpSpPr/>
        <p:nvPr/>
      </p:nvGrpSpPr>
      <p:grpSpPr>
        <a:xfrm>
          <a:off x="0" y="0"/>
          <a:ext cx="0" cy="0"/>
          <a:chOff x="0" y="0"/>
          <a:chExt cx="0" cy="0"/>
        </a:xfrm>
      </p:grpSpPr>
      <p:sp>
        <p:nvSpPr>
          <p:cNvPr id="89" name="Google Shape;89;p22"/>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6D1D6B"/>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2"/>
          <p:cNvSpPr>
            <a:spLocks noGrp="1"/>
          </p:cNvSpPr>
          <p:nvPr>
            <p:ph type="pic" idx="2"/>
          </p:nvPr>
        </p:nvSpPr>
        <p:spPr>
          <a:xfrm>
            <a:off x="677334" y="609600"/>
            <a:ext cx="8596668" cy="3845718"/>
          </a:xfrm>
          <a:prstGeom prst="rect">
            <a:avLst/>
          </a:prstGeom>
          <a:noFill/>
          <a:ln>
            <a:noFill/>
          </a:ln>
        </p:spPr>
      </p:sp>
      <p:sp>
        <p:nvSpPr>
          <p:cNvPr id="91" name="Google Shape;91;p22"/>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92" name="Google Shape;92;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13"/>
          <p:cNvGrpSpPr/>
          <p:nvPr/>
        </p:nvGrpSpPr>
        <p:grpSpPr>
          <a:xfrm>
            <a:off x="0" y="0"/>
            <a:ext cx="13128158" cy="6874934"/>
            <a:chOff x="0" y="-8467"/>
            <a:chExt cx="12234624" cy="6874934"/>
          </a:xfrm>
        </p:grpSpPr>
        <p:cxnSp>
          <p:nvCxnSpPr>
            <p:cNvPr id="11" name="Google Shape;11;p13"/>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12" name="Google Shape;12;p13"/>
            <p:cNvCxnSpPr/>
            <p:nvPr/>
          </p:nvCxnSpPr>
          <p:spPr>
            <a:xfrm flipH="1">
              <a:off x="8642791" y="4013200"/>
              <a:ext cx="3591833" cy="2827866"/>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13" name="Google Shape;13;p13"/>
            <p:cNvSpPr/>
            <p:nvPr/>
          </p:nvSpPr>
          <p:spPr>
            <a:xfrm>
              <a:off x="9227275"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14" name="Google Shape;14;p13"/>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13"/>
            <p:cNvSpPr/>
            <p:nvPr/>
          </p:nvSpPr>
          <p:spPr>
            <a:xfrm>
              <a:off x="8932333" y="3048000"/>
              <a:ext cx="3259667" cy="3810000"/>
            </a:xfrm>
            <a:prstGeom prst="triangle">
              <a:avLst>
                <a:gd name="adj" fmla="val 100000"/>
              </a:avLst>
            </a:prstGeom>
            <a:solidFill>
              <a:schemeClr val="accent1">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3"/>
            <p:cNvSpPr/>
            <p:nvPr/>
          </p:nvSpPr>
          <p:spPr>
            <a:xfrm>
              <a:off x="9613956" y="-8467"/>
              <a:ext cx="2588558"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6D1D6B">
                <a:alpha val="49803"/>
              </a:srgbClr>
            </a:solidFill>
            <a:ln>
              <a:noFill/>
            </a:ln>
          </p:spPr>
        </p:sp>
        <p:sp>
          <p:nvSpPr>
            <p:cNvPr id="17" name="Google Shape;17;p13"/>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6D1D6B">
                <a:alpha val="69803"/>
              </a:srgbClr>
            </a:solidFill>
            <a:ln>
              <a:noFill/>
            </a:ln>
          </p:spPr>
        </p:sp>
        <p:sp>
          <p:nvSpPr>
            <p:cNvPr id="18" name="Google Shape;18;p13"/>
            <p:cNvSpPr/>
            <p:nvPr/>
          </p:nvSpPr>
          <p:spPr>
            <a:xfrm>
              <a:off x="10963204" y="0"/>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491347">
                <a:alpha val="80000"/>
              </a:srgbClr>
            </a:solidFill>
            <a:ln>
              <a:noFill/>
            </a:ln>
          </p:spPr>
        </p:sp>
        <p:sp>
          <p:nvSpPr>
            <p:cNvPr id="19" name="Google Shape;19;p13"/>
            <p:cNvSpPr/>
            <p:nvPr/>
          </p:nvSpPr>
          <p:spPr>
            <a:xfrm>
              <a:off x="10371666" y="3589867"/>
              <a:ext cx="1817159" cy="3268133"/>
            </a:xfrm>
            <a:prstGeom prst="triangle">
              <a:avLst>
                <a:gd name="adj" fmla="val 100000"/>
              </a:avLst>
            </a:prstGeom>
            <a:solidFill>
              <a:srgbClr val="491347">
                <a:alpha val="65882"/>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13"/>
            <p:cNvSpPr/>
            <p:nvPr/>
          </p:nvSpPr>
          <p:spPr>
            <a:xfrm>
              <a:off x="0" y="4013200"/>
              <a:ext cx="448733" cy="2844800"/>
            </a:xfrm>
            <a:prstGeom prst="triangle">
              <a:avLst>
                <a:gd name="adj" fmla="val 0"/>
              </a:avLst>
            </a:prstGeom>
            <a:solidFill>
              <a:srgbClr val="6D1D6B">
                <a:alpha val="69803"/>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13"/>
          <p:cNvSpPr txBox="1">
            <a:spLocks noGrp="1"/>
          </p:cNvSpPr>
          <p:nvPr>
            <p:ph type="title"/>
          </p:nvPr>
        </p:nvSpPr>
        <p:spPr>
          <a:xfrm>
            <a:off x="677333" y="1214042"/>
            <a:ext cx="9768524" cy="796792"/>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6D1D6B"/>
              </a:buClr>
              <a:buSzPts val="3600"/>
              <a:buFont typeface="Trebuchet MS"/>
              <a:buNone/>
              <a:defRPr sz="3600" b="0" i="0" u="none" strike="noStrike" cap="none">
                <a:solidFill>
                  <a:srgbClr val="6D1D6B"/>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22" name="Google Shape;22;p13"/>
          <p:cNvSpPr txBox="1">
            <a:spLocks noGrp="1"/>
          </p:cNvSpPr>
          <p:nvPr>
            <p:ph type="body" idx="1"/>
          </p:nvPr>
        </p:nvSpPr>
        <p:spPr>
          <a:xfrm>
            <a:off x="677334" y="2225408"/>
            <a:ext cx="9768524" cy="3815954"/>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rgbClr val="6D1D6B"/>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rgbClr val="6D1D6B"/>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rgbClr val="6D1D6B"/>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rgbClr val="6D1D6B"/>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rgbClr val="6D1D6B"/>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rgbClr val="6D1D6B"/>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rgbClr val="6D1D6B"/>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rgbClr val="6D1D6B"/>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rgbClr val="6D1D6B"/>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Google Shape;23;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Google Shape;24;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Google Shape;25;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6D1D6B"/>
                </a:solidFill>
                <a:latin typeface="Trebuchet MS"/>
                <a:ea typeface="Trebuchet MS"/>
                <a:cs typeface="Trebuchet MS"/>
                <a:sym typeface="Trebuchet MS"/>
              </a:defRPr>
            </a:lvl1pPr>
            <a:lvl2pPr marL="0" marR="0" lvl="1" indent="0" algn="r" rtl="0">
              <a:spcBef>
                <a:spcPts val="0"/>
              </a:spcBef>
              <a:buNone/>
              <a:defRPr sz="900" b="0" i="0" u="none" strike="noStrike" cap="none">
                <a:solidFill>
                  <a:srgbClr val="6D1D6B"/>
                </a:solidFill>
                <a:latin typeface="Trebuchet MS"/>
                <a:ea typeface="Trebuchet MS"/>
                <a:cs typeface="Trebuchet MS"/>
                <a:sym typeface="Trebuchet MS"/>
              </a:defRPr>
            </a:lvl2pPr>
            <a:lvl3pPr marL="0" marR="0" lvl="2" indent="0" algn="r" rtl="0">
              <a:spcBef>
                <a:spcPts val="0"/>
              </a:spcBef>
              <a:buNone/>
              <a:defRPr sz="900" b="0" i="0" u="none" strike="noStrike" cap="none">
                <a:solidFill>
                  <a:srgbClr val="6D1D6B"/>
                </a:solidFill>
                <a:latin typeface="Trebuchet MS"/>
                <a:ea typeface="Trebuchet MS"/>
                <a:cs typeface="Trebuchet MS"/>
                <a:sym typeface="Trebuchet MS"/>
              </a:defRPr>
            </a:lvl3pPr>
            <a:lvl4pPr marL="0" marR="0" lvl="3" indent="0" algn="r" rtl="0">
              <a:spcBef>
                <a:spcPts val="0"/>
              </a:spcBef>
              <a:buNone/>
              <a:defRPr sz="900" b="0" i="0" u="none" strike="noStrike" cap="none">
                <a:solidFill>
                  <a:srgbClr val="6D1D6B"/>
                </a:solidFill>
                <a:latin typeface="Trebuchet MS"/>
                <a:ea typeface="Trebuchet MS"/>
                <a:cs typeface="Trebuchet MS"/>
                <a:sym typeface="Trebuchet MS"/>
              </a:defRPr>
            </a:lvl4pPr>
            <a:lvl5pPr marL="0" marR="0" lvl="4" indent="0" algn="r" rtl="0">
              <a:spcBef>
                <a:spcPts val="0"/>
              </a:spcBef>
              <a:buNone/>
              <a:defRPr sz="900" b="0" i="0" u="none" strike="noStrike" cap="none">
                <a:solidFill>
                  <a:srgbClr val="6D1D6B"/>
                </a:solidFill>
                <a:latin typeface="Trebuchet MS"/>
                <a:ea typeface="Trebuchet MS"/>
                <a:cs typeface="Trebuchet MS"/>
                <a:sym typeface="Trebuchet MS"/>
              </a:defRPr>
            </a:lvl5pPr>
            <a:lvl6pPr marL="0" marR="0" lvl="5" indent="0" algn="r" rtl="0">
              <a:spcBef>
                <a:spcPts val="0"/>
              </a:spcBef>
              <a:buNone/>
              <a:defRPr sz="900" b="0" i="0" u="none" strike="noStrike" cap="none">
                <a:solidFill>
                  <a:srgbClr val="6D1D6B"/>
                </a:solidFill>
                <a:latin typeface="Trebuchet MS"/>
                <a:ea typeface="Trebuchet MS"/>
                <a:cs typeface="Trebuchet MS"/>
                <a:sym typeface="Trebuchet MS"/>
              </a:defRPr>
            </a:lvl6pPr>
            <a:lvl7pPr marL="0" marR="0" lvl="6" indent="0" algn="r" rtl="0">
              <a:spcBef>
                <a:spcPts val="0"/>
              </a:spcBef>
              <a:buNone/>
              <a:defRPr sz="900" b="0" i="0" u="none" strike="noStrike" cap="none">
                <a:solidFill>
                  <a:srgbClr val="6D1D6B"/>
                </a:solidFill>
                <a:latin typeface="Trebuchet MS"/>
                <a:ea typeface="Trebuchet MS"/>
                <a:cs typeface="Trebuchet MS"/>
                <a:sym typeface="Trebuchet MS"/>
              </a:defRPr>
            </a:lvl7pPr>
            <a:lvl8pPr marL="0" marR="0" lvl="7" indent="0" algn="r" rtl="0">
              <a:spcBef>
                <a:spcPts val="0"/>
              </a:spcBef>
              <a:buNone/>
              <a:defRPr sz="900" b="0" i="0" u="none" strike="noStrike" cap="none">
                <a:solidFill>
                  <a:srgbClr val="6D1D6B"/>
                </a:solidFill>
                <a:latin typeface="Trebuchet MS"/>
                <a:ea typeface="Trebuchet MS"/>
                <a:cs typeface="Trebuchet MS"/>
                <a:sym typeface="Trebuchet MS"/>
              </a:defRPr>
            </a:lvl8pPr>
            <a:lvl9pPr marL="0" marR="0" lvl="8" indent="0" algn="r" rtl="0">
              <a:spcBef>
                <a:spcPts val="0"/>
              </a:spcBef>
              <a:buNone/>
              <a:defRPr sz="900" b="0" i="0" u="none" strike="noStrike" cap="none">
                <a:solidFill>
                  <a:srgbClr val="6D1D6B"/>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pic>
        <p:nvPicPr>
          <p:cNvPr id="26" name="Google Shape;26;p13"/>
          <p:cNvPicPr preferRelativeResize="0"/>
          <p:nvPr/>
        </p:nvPicPr>
        <p:blipFill rotWithShape="1">
          <a:blip r:embed="rId18">
            <a:alphaModFix/>
          </a:blip>
          <a:srcRect/>
          <a:stretch/>
        </p:blipFill>
        <p:spPr>
          <a:xfrm>
            <a:off x="4851632" y="202676"/>
            <a:ext cx="1419925" cy="79679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choolenquiries@totalmathstutoring.co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
          <p:cNvSpPr txBox="1">
            <a:spLocks noGrp="1"/>
          </p:cNvSpPr>
          <p:nvPr>
            <p:ph type="ctrTitle"/>
          </p:nvPr>
        </p:nvSpPr>
        <p:spPr>
          <a:xfrm>
            <a:off x="2212532" y="2688821"/>
            <a:ext cx="7766936" cy="1096900"/>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D1D6B"/>
              </a:buClr>
              <a:buSzPts val="5400"/>
              <a:buFont typeface="Trebuchet MS"/>
              <a:buNone/>
            </a:pPr>
            <a:r>
              <a:rPr lang="en-US"/>
              <a:t>Schools Provision</a:t>
            </a:r>
            <a:endParaRPr/>
          </a:p>
        </p:txBody>
      </p:sp>
      <p:sp>
        <p:nvSpPr>
          <p:cNvPr id="149" name="Google Shape;149;p1"/>
          <p:cNvSpPr txBox="1">
            <a:spLocks noGrp="1"/>
          </p:cNvSpPr>
          <p:nvPr>
            <p:ph type="subTitle" idx="1"/>
          </p:nvPr>
        </p:nvSpPr>
        <p:spPr>
          <a:xfrm>
            <a:off x="2212532" y="4002436"/>
            <a:ext cx="7766936" cy="1096899"/>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1920"/>
              <a:buNone/>
            </a:pPr>
            <a:r>
              <a:rPr lang="en-US" sz="2400"/>
              <a:t>Offering schools bespoke, flexible and engaging tutoring solutions to ensure students achieve their full potential</a:t>
            </a:r>
            <a:endParaRPr/>
          </a:p>
        </p:txBody>
      </p:sp>
      <p:pic>
        <p:nvPicPr>
          <p:cNvPr id="150" name="Google Shape;150;p1"/>
          <p:cNvPicPr preferRelativeResize="0"/>
          <p:nvPr/>
        </p:nvPicPr>
        <p:blipFill rotWithShape="1">
          <a:blip r:embed="rId3">
            <a:alphaModFix/>
          </a:blip>
          <a:srcRect/>
          <a:stretch/>
        </p:blipFill>
        <p:spPr>
          <a:xfrm>
            <a:off x="4479010" y="374110"/>
            <a:ext cx="3130658" cy="175677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0"/>
          <p:cNvSpPr txBox="1">
            <a:spLocks noGrp="1"/>
          </p:cNvSpPr>
          <p:nvPr>
            <p:ph type="title"/>
          </p:nvPr>
        </p:nvSpPr>
        <p:spPr>
          <a:xfrm>
            <a:off x="677332" y="855596"/>
            <a:ext cx="11103542"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dirty="0"/>
              <a:t>Detailed cost breakdown for </a:t>
            </a:r>
            <a:r>
              <a:rPr lang="en-US" dirty="0" err="1"/>
              <a:t>utilising</a:t>
            </a:r>
            <a:r>
              <a:rPr lang="en-US" dirty="0"/>
              <a:t> </a:t>
            </a:r>
            <a:br>
              <a:rPr lang="en-US" dirty="0"/>
            </a:br>
            <a:r>
              <a:rPr lang="en-US" dirty="0"/>
              <a:t>School Led Tutoring Grant</a:t>
            </a:r>
            <a:br>
              <a:rPr lang="en-US" dirty="0"/>
            </a:br>
            <a:br>
              <a:rPr lang="en-US" dirty="0"/>
            </a:br>
            <a:br>
              <a:rPr lang="en-US" dirty="0"/>
            </a:br>
            <a:br>
              <a:rPr lang="en-US" dirty="0"/>
            </a:br>
            <a:br>
              <a:rPr lang="en-US" dirty="0"/>
            </a:br>
            <a:endParaRPr dirty="0"/>
          </a:p>
        </p:txBody>
      </p:sp>
      <p:sp>
        <p:nvSpPr>
          <p:cNvPr id="205" name="Google Shape;205;p10"/>
          <p:cNvSpPr txBox="1">
            <a:spLocks noGrp="1"/>
          </p:cNvSpPr>
          <p:nvPr>
            <p:ph type="body" idx="1"/>
          </p:nvPr>
        </p:nvSpPr>
        <p:spPr>
          <a:xfrm>
            <a:off x="677333" y="1543900"/>
            <a:ext cx="9675535" cy="5118100"/>
          </a:xfrm>
          <a:prstGeom prst="rect">
            <a:avLst/>
          </a:prstGeom>
          <a:noFill/>
          <a:ln>
            <a:noFill/>
          </a:ln>
        </p:spPr>
        <p:txBody>
          <a:bodyPr spcFirstLastPara="1" wrap="square" lIns="91425" tIns="45700" rIns="91425" bIns="45700" anchor="t" anchorCtr="0">
            <a:normAutofit/>
          </a:bodyPr>
          <a:lstStyle/>
          <a:p>
            <a:pPr marL="457200" lvl="1" indent="0" algn="l" rtl="0">
              <a:spcBef>
                <a:spcPts val="0"/>
              </a:spcBef>
              <a:spcAft>
                <a:spcPts val="0"/>
              </a:spcAft>
              <a:buSzPts val="1520"/>
              <a:buNone/>
            </a:pPr>
            <a:endParaRPr sz="1900" dirty="0"/>
          </a:p>
          <a:p>
            <a:pPr marL="742950" lvl="1" indent="-189230" algn="l" rtl="0">
              <a:spcBef>
                <a:spcPts val="1000"/>
              </a:spcBef>
              <a:spcAft>
                <a:spcPts val="0"/>
              </a:spcAft>
              <a:buSzPts val="1520"/>
              <a:buNone/>
            </a:pPr>
            <a:endParaRPr sz="19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p:txBody>
      </p:sp>
      <p:sp>
        <p:nvSpPr>
          <p:cNvPr id="206" name="Google Shape;206;p10"/>
          <p:cNvSpPr txBox="1"/>
          <p:nvPr/>
        </p:nvSpPr>
        <p:spPr>
          <a:xfrm>
            <a:off x="677332" y="1925104"/>
            <a:ext cx="9675535" cy="5118100"/>
          </a:xfrm>
          <a:prstGeom prst="rect">
            <a:avLst/>
          </a:prstGeom>
          <a:noFill/>
          <a:ln>
            <a:noFill/>
          </a:ln>
        </p:spPr>
        <p:txBody>
          <a:bodyPr spcFirstLastPara="1" wrap="square" lIns="91425" tIns="45700" rIns="91425" bIns="45700" anchor="t" anchorCtr="0">
            <a:normAutofit/>
          </a:bodyPr>
          <a:lstStyle/>
          <a:p>
            <a:pPr marL="0" marR="0" lvl="0" indent="0" algn="l" rtl="0">
              <a:spcBef>
                <a:spcPts val="0"/>
              </a:spcBef>
              <a:spcAft>
                <a:spcPts val="0"/>
              </a:spcAft>
              <a:buClr>
                <a:srgbClr val="6D1D6B"/>
              </a:buClr>
              <a:buSzPct val="80000"/>
              <a:buFont typeface="Noto Sans Symbols"/>
              <a:buNone/>
            </a:pPr>
            <a:r>
              <a:rPr lang="en-US" sz="2000" b="0" i="0" u="none" strike="noStrike" cap="none" dirty="0">
                <a:solidFill>
                  <a:srgbClr val="3F3F3F"/>
                </a:solidFill>
                <a:latin typeface="Trebuchet MS"/>
                <a:ea typeface="Trebuchet MS"/>
                <a:cs typeface="Trebuchet MS"/>
                <a:sym typeface="Trebuchet MS"/>
              </a:rPr>
              <a:t>Based on the government </a:t>
            </a:r>
            <a:r>
              <a:rPr lang="en-US" sz="2000" b="0" i="0" u="none" strike="noStrike" cap="none" dirty="0" err="1">
                <a:solidFill>
                  <a:srgbClr val="3F3F3F"/>
                </a:solidFill>
                <a:latin typeface="Trebuchet MS"/>
                <a:ea typeface="Trebuchet MS"/>
                <a:cs typeface="Trebuchet MS"/>
                <a:sym typeface="Trebuchet MS"/>
              </a:rPr>
              <a:t>subsidising</a:t>
            </a:r>
            <a:r>
              <a:rPr lang="en-US" sz="2000" b="0" i="0" u="none" strike="noStrike" cap="none" dirty="0">
                <a:solidFill>
                  <a:srgbClr val="3F3F3F"/>
                </a:solidFill>
                <a:latin typeface="Trebuchet MS"/>
                <a:ea typeface="Trebuchet MS"/>
                <a:cs typeface="Trebuchet MS"/>
                <a:sym typeface="Trebuchet MS"/>
              </a:rPr>
              <a:t> the tutoring through the school led tutoring grant, which will be £10.80per hour pupil per hour</a:t>
            </a:r>
          </a:p>
          <a:p>
            <a:pPr marL="0" marR="0" lvl="0" indent="0" algn="l" rtl="0">
              <a:spcBef>
                <a:spcPts val="0"/>
              </a:spcBef>
              <a:spcAft>
                <a:spcPts val="0"/>
              </a:spcAft>
              <a:buClr>
                <a:srgbClr val="6D1D6B"/>
              </a:buClr>
              <a:buSzPct val="80000"/>
              <a:buFont typeface="Noto Sans Symbols"/>
              <a:buNone/>
            </a:pPr>
            <a:endParaRPr lang="en-US" sz="2000" dirty="0">
              <a:solidFill>
                <a:srgbClr val="3F3F3F"/>
              </a:solidFill>
              <a:latin typeface="Trebuchet MS"/>
              <a:ea typeface="Trebuchet MS"/>
              <a:cs typeface="Trebuchet MS"/>
              <a:sym typeface="Trebuchet MS"/>
            </a:endParaRPr>
          </a:p>
          <a:p>
            <a:pPr marL="0" marR="0" lvl="0" indent="0" algn="l" rtl="0">
              <a:spcBef>
                <a:spcPts val="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r>
              <a:rPr lang="en-GB" sz="1800" b="0" i="0" u="none" strike="noStrike" cap="none" dirty="0">
                <a:solidFill>
                  <a:srgbClr val="3F3F3F"/>
                </a:solidFill>
                <a:latin typeface="Trebuchet MS"/>
                <a:ea typeface="Trebuchet MS"/>
                <a:cs typeface="Trebuchet MS"/>
                <a:sym typeface="Trebuchet MS"/>
              </a:rPr>
              <a:t>Prices are subject to VAT at 20% which your school can claim back as an educational supply</a:t>
            </a:r>
            <a:endParaRPr sz="18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8000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ct val="79999"/>
              <a:buFont typeface="Noto Sans Symbols"/>
              <a:buNone/>
            </a:pPr>
            <a:endParaRPr sz="2100" b="0" i="0" u="none" strike="noStrike" cap="none" dirty="0">
              <a:solidFill>
                <a:srgbClr val="3F3F3F"/>
              </a:solidFill>
              <a:latin typeface="Trebuchet MS"/>
              <a:ea typeface="Trebuchet MS"/>
              <a:cs typeface="Trebuchet MS"/>
              <a:sym typeface="Trebuchet MS"/>
            </a:endParaRPr>
          </a:p>
        </p:txBody>
      </p:sp>
      <p:graphicFrame>
        <p:nvGraphicFramePr>
          <p:cNvPr id="207" name="Google Shape;207;p10"/>
          <p:cNvGraphicFramePr/>
          <p:nvPr>
            <p:extLst>
              <p:ext uri="{D42A27DB-BD31-4B8C-83A1-F6EECF244321}">
                <p14:modId xmlns:p14="http://schemas.microsoft.com/office/powerpoint/2010/main" val="1840955360"/>
              </p:ext>
            </p:extLst>
          </p:nvPr>
        </p:nvGraphicFramePr>
        <p:xfrm>
          <a:off x="1088412" y="2861231"/>
          <a:ext cx="8853373" cy="3245846"/>
        </p:xfrm>
        <a:graphic>
          <a:graphicData uri="http://schemas.openxmlformats.org/drawingml/2006/table">
            <a:tbl>
              <a:tblPr firstRow="1" bandRow="1">
                <a:noFill/>
                <a:tableStyleId>{30177255-1EC8-451E-A473-0314271E7149}</a:tableStyleId>
              </a:tblPr>
              <a:tblGrid>
                <a:gridCol w="1528511">
                  <a:extLst>
                    <a:ext uri="{9D8B030D-6E8A-4147-A177-3AD203B41FA5}">
                      <a16:colId xmlns:a16="http://schemas.microsoft.com/office/drawing/2014/main" val="20000"/>
                    </a:ext>
                  </a:extLst>
                </a:gridCol>
                <a:gridCol w="1528511">
                  <a:extLst>
                    <a:ext uri="{9D8B030D-6E8A-4147-A177-3AD203B41FA5}">
                      <a16:colId xmlns:a16="http://schemas.microsoft.com/office/drawing/2014/main" val="20001"/>
                    </a:ext>
                  </a:extLst>
                </a:gridCol>
                <a:gridCol w="1528511">
                  <a:extLst>
                    <a:ext uri="{9D8B030D-6E8A-4147-A177-3AD203B41FA5}">
                      <a16:colId xmlns:a16="http://schemas.microsoft.com/office/drawing/2014/main" val="772821416"/>
                    </a:ext>
                  </a:extLst>
                </a:gridCol>
                <a:gridCol w="1528511">
                  <a:extLst>
                    <a:ext uri="{9D8B030D-6E8A-4147-A177-3AD203B41FA5}">
                      <a16:colId xmlns:a16="http://schemas.microsoft.com/office/drawing/2014/main" val="2139954978"/>
                    </a:ext>
                  </a:extLst>
                </a:gridCol>
                <a:gridCol w="2739329">
                  <a:extLst>
                    <a:ext uri="{9D8B030D-6E8A-4147-A177-3AD203B41FA5}">
                      <a16:colId xmlns:a16="http://schemas.microsoft.com/office/drawing/2014/main" val="425301406"/>
                    </a:ext>
                  </a:extLst>
                </a:gridCol>
              </a:tblGrid>
              <a:tr h="672183">
                <a:tc gridSpan="2">
                  <a:txBody>
                    <a:bodyPr/>
                    <a:lstStyle/>
                    <a:p>
                      <a:pPr marL="0" marR="0" lvl="0" indent="0" algn="ctr" rtl="0">
                        <a:spcBef>
                          <a:spcPts val="0"/>
                        </a:spcBef>
                        <a:spcAft>
                          <a:spcPts val="0"/>
                        </a:spcAft>
                        <a:buNone/>
                      </a:pPr>
                      <a:r>
                        <a:rPr lang="en-US" sz="1800" u="none" strike="noStrike" cap="none" dirty="0"/>
                        <a:t>Course Type</a:t>
                      </a:r>
                      <a:endParaRPr dirty="0"/>
                    </a:p>
                  </a:txBody>
                  <a:tcPr marL="91450" marR="91450" marT="45725" marB="45725" anchor="ctr"/>
                </a:tc>
                <a:tc hMerge="1">
                  <a:txBody>
                    <a:bodyPr/>
                    <a:lstStyle/>
                    <a:p>
                      <a:endParaRPr lang="en-US"/>
                    </a:p>
                  </a:txBody>
                  <a:tcPr/>
                </a:tc>
                <a:tc>
                  <a:txBody>
                    <a:bodyPr/>
                    <a:lstStyle/>
                    <a:p>
                      <a:pPr marL="0" marR="0" lvl="0" indent="0" algn="ctr" rtl="0">
                        <a:spcBef>
                          <a:spcPts val="0"/>
                        </a:spcBef>
                        <a:spcAft>
                          <a:spcPts val="0"/>
                        </a:spcAft>
                        <a:buNone/>
                      </a:pPr>
                      <a:r>
                        <a:rPr lang="en-GB" dirty="0"/>
                        <a:t>Course Cost</a:t>
                      </a:r>
                      <a:endParaRPr dirty="0"/>
                    </a:p>
                  </a:txBody>
                  <a:tcPr marL="91450" marR="91450" marT="45725" marB="45725" anchor="ctr"/>
                </a:tc>
                <a:tc>
                  <a:txBody>
                    <a:bodyPr/>
                    <a:lstStyle/>
                    <a:p>
                      <a:pPr marL="0" marR="0" lvl="0" indent="0" algn="ctr" rtl="0">
                        <a:spcBef>
                          <a:spcPts val="0"/>
                        </a:spcBef>
                        <a:spcAft>
                          <a:spcPts val="0"/>
                        </a:spcAft>
                        <a:buNone/>
                      </a:pPr>
                      <a:r>
                        <a:rPr lang="en-GB" dirty="0"/>
                        <a:t>School Led Tutoring Grant used</a:t>
                      </a:r>
                      <a:endParaRPr dirty="0"/>
                    </a:p>
                  </a:txBody>
                  <a:tcPr marL="91450" marR="91450" marT="45725" marB="45725" anchor="ctr"/>
                </a:tc>
                <a:tc>
                  <a:txBody>
                    <a:bodyPr/>
                    <a:lstStyle/>
                    <a:p>
                      <a:pPr marL="0" marR="0" lvl="0" indent="0" algn="ctr" rtl="0">
                        <a:spcBef>
                          <a:spcPts val="0"/>
                        </a:spcBef>
                        <a:spcAft>
                          <a:spcPts val="0"/>
                        </a:spcAft>
                        <a:buNone/>
                      </a:pPr>
                      <a:r>
                        <a:rPr lang="en-GB" dirty="0"/>
                        <a:t>School pays from PP budget or other sources</a:t>
                      </a:r>
                      <a:endParaRPr dirty="0"/>
                    </a:p>
                  </a:txBody>
                  <a:tcPr marL="91450" marR="91450" marT="45725" marB="45725" anchor="ctr"/>
                </a:tc>
                <a:extLst>
                  <a:ext uri="{0D108BD9-81ED-4DB2-BD59-A6C34878D82A}">
                    <a16:rowId xmlns:a16="http://schemas.microsoft.com/office/drawing/2014/main" val="10000"/>
                  </a:ext>
                </a:extLst>
              </a:tr>
              <a:tr h="628579">
                <a:tc>
                  <a:txBody>
                    <a:bodyPr/>
                    <a:lstStyle/>
                    <a:p>
                      <a:pPr marL="0" marR="0" lvl="0" indent="0" algn="ctr" rtl="0">
                        <a:spcBef>
                          <a:spcPts val="0"/>
                        </a:spcBef>
                        <a:spcAft>
                          <a:spcPts val="0"/>
                        </a:spcAft>
                        <a:buNone/>
                      </a:pPr>
                      <a:r>
                        <a:rPr lang="en-US" sz="1800" u="none" strike="noStrike" cap="none" dirty="0">
                          <a:solidFill>
                            <a:schemeClr val="lt1"/>
                          </a:solidFill>
                        </a:rPr>
                        <a:t>One-to-four</a:t>
                      </a:r>
                      <a:endParaRPr dirty="0"/>
                    </a:p>
                  </a:txBody>
                  <a:tcPr marL="91450" marR="91450" marT="45725" marB="45725" anchor="ctr">
                    <a:solidFill>
                      <a:schemeClr val="accent1"/>
                    </a:solidFill>
                  </a:tcPr>
                </a:tc>
                <a:tc>
                  <a:txBody>
                    <a:bodyPr/>
                    <a:lstStyle/>
                    <a:p>
                      <a:pPr marL="0" marR="0" lvl="0" indent="0" algn="ctr" rtl="0">
                        <a:lnSpc>
                          <a:spcPct val="100000"/>
                        </a:lnSpc>
                        <a:spcBef>
                          <a:spcPts val="0"/>
                        </a:spcBef>
                        <a:spcAft>
                          <a:spcPts val="0"/>
                        </a:spcAft>
                        <a:buClr>
                          <a:srgbClr val="000000"/>
                        </a:buClr>
                        <a:buFont typeface="Arial"/>
                        <a:buNone/>
                      </a:pPr>
                      <a:r>
                        <a:rPr lang="en-US" sz="2000" b="0" i="0" u="none" strike="noStrike" cap="none" dirty="0">
                          <a:solidFill>
                            <a:schemeClr val="dk1"/>
                          </a:solidFill>
                          <a:latin typeface="Trebuchet MS"/>
                          <a:sym typeface="Arial"/>
                        </a:rPr>
                        <a:t>Remote</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£1200</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£648</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£552</a:t>
                      </a:r>
                      <a:endParaRPr sz="2000" b="0" i="0" u="none" strike="noStrike" cap="none" dirty="0">
                        <a:solidFill>
                          <a:schemeClr val="dk1"/>
                        </a:solidFill>
                        <a:latin typeface="Trebuchet MS"/>
                        <a:sym typeface="Arial"/>
                      </a:endParaRPr>
                    </a:p>
                  </a:txBody>
                  <a:tcPr marL="91450" marR="91450" marT="45725" marB="45725" anchor="ctr"/>
                </a:tc>
                <a:extLst>
                  <a:ext uri="{0D108BD9-81ED-4DB2-BD59-A6C34878D82A}">
                    <a16:rowId xmlns:a16="http://schemas.microsoft.com/office/drawing/2014/main" val="10001"/>
                  </a:ext>
                </a:extLst>
              </a:tr>
              <a:tr h="628579">
                <a:tc>
                  <a:txBody>
                    <a:bodyPr/>
                    <a:lstStyle/>
                    <a:p>
                      <a:pPr marL="0" marR="0" lvl="0" indent="0" algn="ctr" rtl="0">
                        <a:spcBef>
                          <a:spcPts val="0"/>
                        </a:spcBef>
                        <a:spcAft>
                          <a:spcPts val="0"/>
                        </a:spcAft>
                        <a:buNone/>
                      </a:pPr>
                      <a:r>
                        <a:rPr lang="en-US" sz="1800" u="none" strike="noStrike" cap="none" dirty="0">
                          <a:solidFill>
                            <a:schemeClr val="lt1"/>
                          </a:solidFill>
                          <a:latin typeface="Trebuchet MS"/>
                          <a:ea typeface="Trebuchet MS"/>
                          <a:cs typeface="Trebuchet MS"/>
                          <a:sym typeface="Trebuchet MS"/>
                        </a:rPr>
                        <a:t>One-to-three</a:t>
                      </a:r>
                      <a:endParaRPr dirty="0"/>
                    </a:p>
                  </a:txBody>
                  <a:tcPr marL="91450" marR="91450" marT="45725" marB="45725" anchor="ctr">
                    <a:solidFill>
                      <a:schemeClr val="accent1"/>
                    </a:solidFill>
                  </a:tcPr>
                </a:tc>
                <a:tc>
                  <a:txBody>
                    <a:bodyPr/>
                    <a:lstStyle/>
                    <a:p>
                      <a:pPr marL="0" marR="0" lvl="0" indent="0" algn="ctr" rtl="0">
                        <a:lnSpc>
                          <a:spcPct val="100000"/>
                        </a:lnSpc>
                        <a:spcBef>
                          <a:spcPts val="0"/>
                        </a:spcBef>
                        <a:spcAft>
                          <a:spcPts val="0"/>
                        </a:spcAft>
                        <a:buClr>
                          <a:srgbClr val="000000"/>
                        </a:buClr>
                        <a:buFont typeface="Arial"/>
                        <a:buNone/>
                      </a:pPr>
                      <a:r>
                        <a:rPr lang="en-US" sz="2000" b="0" i="0" u="none" strike="noStrike" cap="none" dirty="0">
                          <a:solidFill>
                            <a:schemeClr val="dk1"/>
                          </a:solidFill>
                          <a:latin typeface="Trebuchet MS"/>
                          <a:sym typeface="Arial"/>
                        </a:rPr>
                        <a:t>Remote</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£1080</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£486</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£594</a:t>
                      </a:r>
                      <a:endParaRPr sz="2000" b="0" i="0" u="none" strike="noStrike" cap="none" dirty="0">
                        <a:solidFill>
                          <a:schemeClr val="dk1"/>
                        </a:solidFill>
                        <a:latin typeface="Trebuchet MS"/>
                        <a:sym typeface="Arial"/>
                      </a:endParaRPr>
                    </a:p>
                  </a:txBody>
                  <a:tcPr marL="91450" marR="91450" marT="45725" marB="45725" anchor="ctr"/>
                </a:tc>
                <a:extLst>
                  <a:ext uri="{0D108BD9-81ED-4DB2-BD59-A6C34878D82A}">
                    <a16:rowId xmlns:a16="http://schemas.microsoft.com/office/drawing/2014/main" val="10003"/>
                  </a:ext>
                </a:extLst>
              </a:tr>
              <a:tr h="628579">
                <a:tc>
                  <a:txBody>
                    <a:bodyPr/>
                    <a:lstStyle/>
                    <a:p>
                      <a:pPr marL="0" marR="0" lvl="0" indent="0" algn="ctr" rtl="0">
                        <a:spcBef>
                          <a:spcPts val="0"/>
                        </a:spcBef>
                        <a:spcAft>
                          <a:spcPts val="0"/>
                        </a:spcAft>
                        <a:buNone/>
                      </a:pPr>
                      <a:r>
                        <a:rPr lang="en-US" sz="1800" u="none" strike="noStrike" cap="none" dirty="0">
                          <a:solidFill>
                            <a:schemeClr val="lt1"/>
                          </a:solidFill>
                          <a:latin typeface="Trebuchet MS"/>
                          <a:ea typeface="Trebuchet MS"/>
                          <a:cs typeface="Trebuchet MS"/>
                          <a:sym typeface="Trebuchet MS"/>
                        </a:rPr>
                        <a:t>One-to-two</a:t>
                      </a:r>
                      <a:endParaRPr dirty="0"/>
                    </a:p>
                  </a:txBody>
                  <a:tcPr marL="91450" marR="91450" marT="45725" marB="45725" anchor="ctr">
                    <a:solidFill>
                      <a:schemeClr val="accent1"/>
                    </a:solidFill>
                  </a:tcPr>
                </a:tc>
                <a:tc>
                  <a:txBody>
                    <a:bodyPr/>
                    <a:lstStyle/>
                    <a:p>
                      <a:pPr marL="0" marR="0" lvl="0" indent="0" algn="ctr" rtl="0">
                        <a:lnSpc>
                          <a:spcPct val="100000"/>
                        </a:lnSpc>
                        <a:spcBef>
                          <a:spcPts val="0"/>
                        </a:spcBef>
                        <a:spcAft>
                          <a:spcPts val="0"/>
                        </a:spcAft>
                        <a:buClr>
                          <a:srgbClr val="000000"/>
                        </a:buClr>
                        <a:buFont typeface="Arial"/>
                        <a:buNone/>
                      </a:pPr>
                      <a:r>
                        <a:rPr lang="en-US" sz="2000" b="0" i="0" u="none" strike="noStrike" cap="none" dirty="0">
                          <a:solidFill>
                            <a:schemeClr val="dk1"/>
                          </a:solidFill>
                          <a:latin typeface="Trebuchet MS"/>
                          <a:sym typeface="Arial"/>
                        </a:rPr>
                        <a:t>Remote</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£960</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£324</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£636</a:t>
                      </a:r>
                      <a:endParaRPr sz="2000" b="0" i="0" u="none" strike="noStrike" cap="none" dirty="0">
                        <a:solidFill>
                          <a:schemeClr val="dk1"/>
                        </a:solidFill>
                        <a:latin typeface="Trebuchet MS"/>
                        <a:sym typeface="Arial"/>
                      </a:endParaRPr>
                    </a:p>
                  </a:txBody>
                  <a:tcPr marL="91450" marR="91450" marT="45725" marB="45725" anchor="ctr"/>
                </a:tc>
                <a:extLst>
                  <a:ext uri="{0D108BD9-81ED-4DB2-BD59-A6C34878D82A}">
                    <a16:rowId xmlns:a16="http://schemas.microsoft.com/office/drawing/2014/main" val="10005"/>
                  </a:ext>
                </a:extLst>
              </a:tr>
              <a:tr h="628579">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lt1"/>
                          </a:solidFill>
                          <a:latin typeface="Trebuchet MS"/>
                          <a:sym typeface="Arial"/>
                        </a:rPr>
                        <a:t>One-to-one</a:t>
                      </a:r>
                      <a:endParaRPr sz="1800" b="0" i="0" u="none" strike="noStrike" cap="none" dirty="0">
                        <a:solidFill>
                          <a:schemeClr val="lt1"/>
                        </a:solidFill>
                        <a:latin typeface="Trebuchet MS"/>
                        <a:sym typeface="Arial"/>
                      </a:endParaRPr>
                    </a:p>
                  </a:txBody>
                  <a:tcPr marL="91450" marR="91450" marT="45725" marB="45725" anchor="ctr">
                    <a:solidFill>
                      <a:schemeClr val="accent1"/>
                    </a:solidFill>
                  </a:tcP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Remote</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£540</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£162</a:t>
                      </a:r>
                      <a:endParaRPr sz="2000" b="0" i="0" u="none" strike="noStrike" cap="none" dirty="0">
                        <a:solidFill>
                          <a:schemeClr val="dk1"/>
                        </a:solidFill>
                        <a:latin typeface="Trebuchet MS"/>
                        <a:sym typeface="Arial"/>
                      </a:endParaRPr>
                    </a:p>
                  </a:txBody>
                  <a:tcPr marL="91450" marR="91450" marT="45725" marB="45725" anchor="ctr"/>
                </a:tc>
                <a:tc>
                  <a:txBody>
                    <a:bodyPr/>
                    <a:lstStyle/>
                    <a:p>
                      <a:pPr marL="0" marR="0" lvl="0" indent="0" algn="ctr" rtl="0">
                        <a:lnSpc>
                          <a:spcPct val="100000"/>
                        </a:lnSpc>
                        <a:spcBef>
                          <a:spcPts val="0"/>
                        </a:spcBef>
                        <a:spcAft>
                          <a:spcPts val="0"/>
                        </a:spcAft>
                        <a:buClr>
                          <a:srgbClr val="000000"/>
                        </a:buClr>
                        <a:buFont typeface="Arial"/>
                        <a:buNone/>
                      </a:pPr>
                      <a:r>
                        <a:rPr lang="en-GB" sz="2000" b="0" i="0" u="none" strike="noStrike" cap="none" dirty="0">
                          <a:solidFill>
                            <a:schemeClr val="dk1"/>
                          </a:solidFill>
                          <a:latin typeface="Trebuchet MS"/>
                          <a:sym typeface="Arial"/>
                        </a:rPr>
                        <a:t>£378</a:t>
                      </a:r>
                      <a:endParaRPr sz="2000" b="0" i="0" u="none" strike="noStrike" cap="none" dirty="0">
                        <a:solidFill>
                          <a:schemeClr val="dk1"/>
                        </a:solidFill>
                        <a:latin typeface="Trebuchet MS"/>
                        <a:sym typeface="Arial"/>
                      </a:endParaRPr>
                    </a:p>
                  </a:txBody>
                  <a:tcPr marL="91450" marR="91450" marT="45725" marB="45725" anchor="ctr"/>
                </a:tc>
                <a:extLst>
                  <a:ext uri="{0D108BD9-81ED-4DB2-BD59-A6C34878D82A}">
                    <a16:rowId xmlns:a16="http://schemas.microsoft.com/office/drawing/2014/main" val="2317644480"/>
                  </a:ext>
                </a:extLst>
              </a:tr>
            </a:tbl>
          </a:graphicData>
        </a:graphic>
      </p:graphicFrame>
    </p:spTree>
    <p:extLst>
      <p:ext uri="{BB962C8B-B14F-4D97-AF65-F5344CB8AC3E}">
        <p14:creationId xmlns:p14="http://schemas.microsoft.com/office/powerpoint/2010/main" val="51188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12"/>
          <p:cNvSpPr txBox="1"/>
          <p:nvPr/>
        </p:nvSpPr>
        <p:spPr>
          <a:xfrm>
            <a:off x="563522" y="1988288"/>
            <a:ext cx="9175900" cy="539070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6D1D6B"/>
              </a:buClr>
              <a:buSzPts val="2560"/>
              <a:buFont typeface="Noto Sans Symbols"/>
              <a:buNone/>
            </a:pPr>
            <a:r>
              <a:rPr lang="en-US" sz="3200" b="0" i="0" u="none" strike="noStrike" cap="none">
                <a:solidFill>
                  <a:srgbClr val="3F3F3F"/>
                </a:solidFill>
                <a:latin typeface="Trebuchet MS"/>
                <a:ea typeface="Trebuchet MS"/>
                <a:cs typeface="Trebuchet MS"/>
                <a:sym typeface="Trebuchet MS"/>
              </a:rPr>
              <a:t>For more information, or to start your school’s journey with us:</a:t>
            </a:r>
            <a:endParaRPr/>
          </a:p>
          <a:p>
            <a:pPr marL="0" marR="0" lvl="0" indent="0" algn="l" rtl="0">
              <a:spcBef>
                <a:spcPts val="1000"/>
              </a:spcBef>
              <a:spcAft>
                <a:spcPts val="0"/>
              </a:spcAft>
              <a:buClr>
                <a:srgbClr val="6D1D6B"/>
              </a:buClr>
              <a:buSzPts val="2560"/>
              <a:buFont typeface="Noto Sans Symbols"/>
              <a:buNone/>
            </a:pPr>
            <a:endParaRPr sz="3200" b="0" i="0" u="none" strike="noStrike" cap="none">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2560"/>
              <a:buFont typeface="Noto Sans Symbols"/>
              <a:buNone/>
            </a:pPr>
            <a:r>
              <a:rPr lang="en-US" sz="3200" b="0" i="0" u="none" strike="noStrike" cap="none">
                <a:solidFill>
                  <a:srgbClr val="3F3F3F"/>
                </a:solidFill>
                <a:latin typeface="Trebuchet MS"/>
                <a:ea typeface="Trebuchet MS"/>
                <a:cs typeface="Trebuchet MS"/>
                <a:sym typeface="Trebuchet MS"/>
              </a:rPr>
              <a:t>Call 07884 296450</a:t>
            </a:r>
            <a:endParaRPr/>
          </a:p>
          <a:p>
            <a:pPr marL="0" marR="0" lvl="0" indent="0" algn="l" rtl="0">
              <a:spcBef>
                <a:spcPts val="1000"/>
              </a:spcBef>
              <a:spcAft>
                <a:spcPts val="0"/>
              </a:spcAft>
              <a:buClr>
                <a:srgbClr val="6D1D6B"/>
              </a:buClr>
              <a:buSzPts val="2560"/>
              <a:buFont typeface="Noto Sans Symbols"/>
              <a:buNone/>
            </a:pPr>
            <a:r>
              <a:rPr lang="en-US" sz="3200">
                <a:solidFill>
                  <a:srgbClr val="3F3F3F"/>
                </a:solidFill>
                <a:latin typeface="Trebuchet MS"/>
                <a:ea typeface="Trebuchet MS"/>
                <a:cs typeface="Trebuchet MS"/>
                <a:sym typeface="Trebuchet MS"/>
              </a:rPr>
              <a:t>E</a:t>
            </a:r>
            <a:r>
              <a:rPr lang="en-US" sz="3200" b="0" i="0" u="none" strike="noStrike" cap="none">
                <a:solidFill>
                  <a:srgbClr val="3F3F3F"/>
                </a:solidFill>
                <a:latin typeface="Trebuchet MS"/>
                <a:ea typeface="Trebuchet MS"/>
                <a:cs typeface="Trebuchet MS"/>
                <a:sym typeface="Trebuchet MS"/>
              </a:rPr>
              <a:t>mail </a:t>
            </a:r>
            <a:r>
              <a:rPr lang="en-US" sz="3200" b="0" i="0" u="sng" strike="noStrike" cap="none">
                <a:solidFill>
                  <a:srgbClr val="3F3F3F"/>
                </a:solidFill>
                <a:latin typeface="Trebuchet MS"/>
                <a:ea typeface="Trebuchet MS"/>
                <a:cs typeface="Trebuchet MS"/>
                <a:sym typeface="Trebuchet MS"/>
                <a:hlinkClick r:id="rId3">
                  <a:extLst>
                    <a:ext uri="{A12FA001-AC4F-418D-AE19-62706E023703}">
                      <ahyp:hlinkClr xmlns:ahyp="http://schemas.microsoft.com/office/drawing/2018/hyperlinkcolor" val="tx"/>
                    </a:ext>
                  </a:extLst>
                </a:hlinkClick>
              </a:rPr>
              <a:t>schoolenquiries@totalmathstutoring.com</a:t>
            </a:r>
            <a:endParaRPr sz="3200" b="0" i="0" u="none" strike="noStrike" cap="none">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2560"/>
              <a:buFont typeface="Noto Sans Symbols"/>
              <a:buNone/>
            </a:pPr>
            <a:r>
              <a:rPr lang="en-US" sz="3200" b="0" i="0" u="none" strike="noStrike" cap="none">
                <a:solidFill>
                  <a:srgbClr val="3F3F3F"/>
                </a:solidFill>
                <a:latin typeface="Trebuchet MS"/>
                <a:ea typeface="Trebuchet MS"/>
                <a:cs typeface="Trebuchet MS"/>
                <a:sym typeface="Trebuchet MS"/>
              </a:rPr>
              <a:t>Visit www.totalmathstutoring.com</a:t>
            </a:r>
            <a:endParaRPr sz="32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6D1D6B"/>
              </a:buClr>
              <a:buSzPts val="3600"/>
              <a:buFont typeface="Trebuchet MS"/>
              <a:buNone/>
            </a:pPr>
            <a:r>
              <a:rPr lang="en-US"/>
              <a:t>About Us</a:t>
            </a:r>
            <a:endParaRPr/>
          </a:p>
        </p:txBody>
      </p:sp>
      <p:sp>
        <p:nvSpPr>
          <p:cNvPr id="156" name="Google Shape;156;p2"/>
          <p:cNvSpPr txBox="1">
            <a:spLocks noGrp="1"/>
          </p:cNvSpPr>
          <p:nvPr>
            <p:ph type="body" idx="1"/>
          </p:nvPr>
        </p:nvSpPr>
        <p:spPr>
          <a:xfrm>
            <a:off x="677333" y="1681095"/>
            <a:ext cx="9629040" cy="4874687"/>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spcBef>
                <a:spcPts val="0"/>
              </a:spcBef>
              <a:spcAft>
                <a:spcPts val="0"/>
              </a:spcAft>
              <a:buSzPct val="79999"/>
              <a:buNone/>
            </a:pPr>
            <a:r>
              <a:rPr lang="en-US" sz="2100"/>
              <a:t>Total Maths Tutoring is owned and run by qualified teachers. Our team has firsthand experience of working in schools and understand what is needed to support underachieving students. </a:t>
            </a:r>
            <a:endParaRPr/>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r>
              <a:rPr lang="en-US" sz="2100"/>
              <a:t>From our experience, external agencies often take a ‘one size fits all’ approach to tuition and allow little flexibility for the student or school leading to poor engagement in sessions and low attendance. As a result, the effectiveness of the tuition is limited, and students do not make adequate progress.</a:t>
            </a:r>
            <a:endParaRPr/>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r>
              <a:rPr lang="en-US" sz="2100"/>
              <a:t>In addition, the administrative burden for school staff of organising and supervising the provision creates an extra workload that, as busy teachers, we could do without.</a:t>
            </a:r>
            <a:endParaRPr/>
          </a:p>
          <a:p>
            <a:pPr marL="0" lvl="0" indent="0" algn="l" rtl="0">
              <a:spcBef>
                <a:spcPts val="1000"/>
              </a:spcBef>
              <a:spcAft>
                <a:spcPts val="0"/>
              </a:spcAft>
              <a:buSzPct val="79999"/>
              <a:buNone/>
            </a:pPr>
            <a:r>
              <a:rPr lang="en-US" sz="2100"/>
              <a:t>When we started working with schools in 2019, we designed an offering focused on overcoming these barriers. One which provided schools with an engaging, flexible and personalised experience for their students; helping them to achieve the same excellent results as our private clients. </a:t>
            </a:r>
            <a:endParaRPr/>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r>
              <a:rPr lang="en-US" sz="2100"/>
              <a:t>Here’s why it works so well….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a:t>Personalised </a:t>
            </a:r>
            <a:br>
              <a:rPr lang="en-US"/>
            </a:br>
            <a:br>
              <a:rPr lang="en-US"/>
            </a:br>
            <a:br>
              <a:rPr lang="en-US"/>
            </a:br>
            <a:br>
              <a:rPr lang="en-US"/>
            </a:br>
            <a:br>
              <a:rPr lang="en-US"/>
            </a:br>
            <a:endParaRPr/>
          </a:p>
        </p:txBody>
      </p:sp>
      <p:sp>
        <p:nvSpPr>
          <p:cNvPr id="162" name="Google Shape;162;p3"/>
          <p:cNvSpPr txBox="1">
            <a:spLocks noGrp="1"/>
          </p:cNvSpPr>
          <p:nvPr>
            <p:ph type="body" idx="1"/>
          </p:nvPr>
        </p:nvSpPr>
        <p:spPr>
          <a:xfrm>
            <a:off x="677332" y="1681095"/>
            <a:ext cx="9675535" cy="4952179"/>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680"/>
              <a:buNone/>
            </a:pPr>
            <a:r>
              <a:rPr lang="en-US" sz="2100"/>
              <a:t>Our tutors are all qualified teachers who are experienced in assessing prior knowledge, designing programmes of learning, differentiating to meet a student’s needs and monitoring progress. </a:t>
            </a:r>
            <a:endParaRPr/>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r>
              <a:rPr lang="en-US" sz="2100"/>
              <a:t>We value our tutors’ professional experience and give them autonomy in developing bespoke sessions to ensure the student receives the individualised support they need to succeed. We support this process through giving tutors access to our in-house training and a bank of well-designed resources.</a:t>
            </a:r>
            <a:endParaRPr/>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r>
              <a:rPr lang="en-US" sz="2100"/>
              <a:t>All this ensures a personalised experience for the student focused on their individual areas for improvement, providing them the best possible chances of success. </a:t>
            </a:r>
            <a:endParaRPr/>
          </a:p>
          <a:p>
            <a:pPr marL="0" lvl="0" indent="0" algn="l" rtl="0">
              <a:spcBef>
                <a:spcPts val="1000"/>
              </a:spcBef>
              <a:spcAft>
                <a:spcPts val="0"/>
              </a:spcAft>
              <a:buSzPts val="1680"/>
              <a:buNone/>
            </a:pPr>
            <a:r>
              <a:rPr lang="en-US" sz="2100"/>
              <a:t> </a:t>
            </a:r>
            <a:endParaRPr/>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4"/>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a:t>Flexible </a:t>
            </a:r>
            <a:br>
              <a:rPr lang="en-US"/>
            </a:br>
            <a:br>
              <a:rPr lang="en-US"/>
            </a:br>
            <a:br>
              <a:rPr lang="en-US"/>
            </a:br>
            <a:br>
              <a:rPr lang="en-US"/>
            </a:br>
            <a:br>
              <a:rPr lang="en-US"/>
            </a:br>
            <a:endParaRPr/>
          </a:p>
        </p:txBody>
      </p:sp>
      <p:sp>
        <p:nvSpPr>
          <p:cNvPr id="168" name="Google Shape;168;p4"/>
          <p:cNvSpPr txBox="1">
            <a:spLocks noGrp="1"/>
          </p:cNvSpPr>
          <p:nvPr>
            <p:ph type="body" idx="1"/>
          </p:nvPr>
        </p:nvSpPr>
        <p:spPr>
          <a:xfrm>
            <a:off x="677332" y="1681096"/>
            <a:ext cx="9675535" cy="4812694"/>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SzPts val="1680"/>
              <a:buNone/>
            </a:pPr>
            <a:r>
              <a:rPr lang="en-US" sz="2100"/>
              <a:t>We understand that schools are dynamic and tuition requirements may change over time. </a:t>
            </a:r>
            <a:endParaRPr/>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r>
              <a:rPr lang="en-US" sz="2100"/>
              <a:t>In order to provide our schools the flexibility they need, we have developed a credits system. Schools can purchase tutoring credits that can then be used towards one-to-one or group tuition which can be delivered remotely or face-to-face as they wish. You are not tied into a particular delivery method or group size so are able to alter the provision if the needs of the student or school change. You are also able to pause and resume sessions if required.</a:t>
            </a:r>
            <a:endParaRPr/>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r>
              <a:rPr lang="en-US" sz="2100"/>
              <a:t>Schools are also able to dictate specific topics that they would like tutors to focus on or, if they prefer, they can leave it to the tutor to assess the individual student’s areas for improvement. Either way, the tutor will then develop a 10-session programme after which progress will be reviewed.</a:t>
            </a:r>
            <a:endParaRPr/>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5"/>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a:t>Engagement</a:t>
            </a:r>
            <a:br>
              <a:rPr lang="en-US"/>
            </a:br>
            <a:br>
              <a:rPr lang="en-US"/>
            </a:br>
            <a:br>
              <a:rPr lang="en-US"/>
            </a:br>
            <a:br>
              <a:rPr lang="en-US"/>
            </a:br>
            <a:br>
              <a:rPr lang="en-US"/>
            </a:br>
            <a:endParaRPr/>
          </a:p>
        </p:txBody>
      </p:sp>
      <p:sp>
        <p:nvSpPr>
          <p:cNvPr id="174" name="Google Shape;174;p5"/>
          <p:cNvSpPr txBox="1">
            <a:spLocks noGrp="1"/>
          </p:cNvSpPr>
          <p:nvPr>
            <p:ph type="body" idx="1"/>
          </p:nvPr>
        </p:nvSpPr>
        <p:spPr>
          <a:xfrm>
            <a:off x="677333" y="1402127"/>
            <a:ext cx="9629040" cy="5118100"/>
          </a:xfrm>
          <a:prstGeom prst="rect">
            <a:avLst/>
          </a:prstGeom>
          <a:noFill/>
          <a:ln>
            <a:noFill/>
          </a:ln>
        </p:spPr>
        <p:txBody>
          <a:bodyPr spcFirstLastPara="1" wrap="square" lIns="91425" tIns="45700" rIns="91425" bIns="45700" anchor="t" anchorCtr="0">
            <a:normAutofit fontScale="92500"/>
          </a:bodyPr>
          <a:lstStyle/>
          <a:p>
            <a:pPr marL="0" lvl="0" indent="0" algn="l" rtl="0">
              <a:spcBef>
                <a:spcPts val="0"/>
              </a:spcBef>
              <a:spcAft>
                <a:spcPts val="0"/>
              </a:spcAft>
              <a:buSzPct val="79999"/>
              <a:buNone/>
            </a:pPr>
            <a:r>
              <a:rPr lang="en-US" sz="2100"/>
              <a:t>Our experience with private tuition has show that the key to student engagement is parental involvement. As such, we prioritise the the relationship between the tutors and the parent as well as the student. </a:t>
            </a:r>
            <a:endParaRPr/>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r>
              <a:rPr lang="en-US" sz="2100"/>
              <a:t>For tuition to have the biggest possible impact, we recommend that students access one-to-one sessions after school, remotely, in their own homes. Prior to tuition commencing, tutors conduct a 30-minute consultation with both the student and parent to explain the process and identify the student’s area for improvement.</a:t>
            </a:r>
            <a:endParaRPr/>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r>
              <a:rPr lang="en-US" sz="2100"/>
              <a:t>This separation from the school setting and their peers gives the student a real sense that we are invested in supporting them as an individual. It also allows parents to be actively involved in the process and fully appreciate the extent of the extra support being provided for their child. Furthermore, it relieves schools of the burden of mediating communication between parents and tutors making the process more efficient and less time consuming for schools.</a:t>
            </a:r>
            <a:endParaRPr/>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6"/>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a:t>Administration</a:t>
            </a:r>
            <a:br>
              <a:rPr lang="en-US"/>
            </a:br>
            <a:br>
              <a:rPr lang="en-US"/>
            </a:br>
            <a:br>
              <a:rPr lang="en-US"/>
            </a:br>
            <a:br>
              <a:rPr lang="en-US"/>
            </a:br>
            <a:br>
              <a:rPr lang="en-US"/>
            </a:br>
            <a:endParaRPr/>
          </a:p>
        </p:txBody>
      </p:sp>
      <p:sp>
        <p:nvSpPr>
          <p:cNvPr id="180" name="Google Shape;180;p6"/>
          <p:cNvSpPr txBox="1">
            <a:spLocks noGrp="1"/>
          </p:cNvSpPr>
          <p:nvPr>
            <p:ph type="body" idx="1"/>
          </p:nvPr>
        </p:nvSpPr>
        <p:spPr>
          <a:xfrm>
            <a:off x="677332" y="1652388"/>
            <a:ext cx="9675535" cy="51181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spcBef>
                <a:spcPts val="0"/>
              </a:spcBef>
              <a:spcAft>
                <a:spcPts val="0"/>
              </a:spcAft>
              <a:buSzPct val="80000"/>
              <a:buNone/>
            </a:pPr>
            <a:r>
              <a:rPr lang="en-US" sz="2400"/>
              <a:t>We want to take as much of the administrative burden away from school staff as we can. </a:t>
            </a:r>
            <a:endParaRPr/>
          </a:p>
          <a:p>
            <a:pPr marL="0" lvl="0" indent="0" algn="l" rtl="0">
              <a:spcBef>
                <a:spcPts val="1000"/>
              </a:spcBef>
              <a:spcAft>
                <a:spcPts val="0"/>
              </a:spcAft>
              <a:buSzPct val="80000"/>
              <a:buNone/>
            </a:pPr>
            <a:endParaRPr sz="2400"/>
          </a:p>
          <a:p>
            <a:pPr marL="0" lvl="0" indent="0" algn="l" rtl="0">
              <a:spcBef>
                <a:spcPts val="1000"/>
              </a:spcBef>
              <a:spcAft>
                <a:spcPts val="0"/>
              </a:spcAft>
              <a:buSzPct val="80000"/>
              <a:buNone/>
            </a:pPr>
            <a:r>
              <a:rPr lang="en-US" sz="2400"/>
              <a:t>Our booking system allows tutors to create a small report after each session is delivered, monitor attendance and easily share this information with parents and the school lead. Tutors will take on the responsibility of chasing up non-attendance, poor engagement or any other issues with parents, relieving schools of this time-consuming duty. </a:t>
            </a:r>
            <a:endParaRPr/>
          </a:p>
          <a:p>
            <a:pPr marL="0" lvl="0" indent="0" algn="l" rtl="0">
              <a:spcBef>
                <a:spcPts val="1000"/>
              </a:spcBef>
              <a:spcAft>
                <a:spcPts val="0"/>
              </a:spcAft>
              <a:buSzPct val="80000"/>
              <a:buNone/>
            </a:pPr>
            <a:endParaRPr sz="2400"/>
          </a:p>
          <a:p>
            <a:pPr marL="0" lvl="0" indent="0" algn="l" rtl="0">
              <a:spcBef>
                <a:spcPts val="1000"/>
              </a:spcBef>
              <a:spcAft>
                <a:spcPts val="0"/>
              </a:spcAft>
              <a:buSzPct val="80000"/>
              <a:buNone/>
            </a:pPr>
            <a:r>
              <a:rPr lang="en-US" sz="2400"/>
              <a:t>At the end of the provision, tutors will provide the school lead with a report containing quantitative data on progress made, a qualitative assessment on any changes in the student’s confidence and attitude, their overall attendance and some next steps for students to continue their progress. </a:t>
            </a: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a:p>
            <a:pPr marL="0" lvl="0" indent="0" algn="l" rtl="0">
              <a:spcBef>
                <a:spcPts val="1000"/>
              </a:spcBef>
              <a:spcAft>
                <a:spcPts val="0"/>
              </a:spcAft>
              <a:buSzPct val="79999"/>
              <a:buNone/>
            </a:pPr>
            <a:endParaRPr sz="21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7"/>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a:t>Course Options</a:t>
            </a:r>
            <a:br>
              <a:rPr lang="en-US"/>
            </a:br>
            <a:br>
              <a:rPr lang="en-US"/>
            </a:br>
            <a:br>
              <a:rPr lang="en-US"/>
            </a:br>
            <a:br>
              <a:rPr lang="en-US"/>
            </a:br>
            <a:br>
              <a:rPr lang="en-US"/>
            </a:br>
            <a:endParaRPr/>
          </a:p>
        </p:txBody>
      </p:sp>
      <p:sp>
        <p:nvSpPr>
          <p:cNvPr id="186" name="Google Shape;186;p7"/>
          <p:cNvSpPr txBox="1">
            <a:spLocks noGrp="1"/>
          </p:cNvSpPr>
          <p:nvPr>
            <p:ph type="body" idx="1"/>
          </p:nvPr>
        </p:nvSpPr>
        <p:spPr>
          <a:xfrm>
            <a:off x="677333" y="1543900"/>
            <a:ext cx="9675535" cy="51181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920"/>
              <a:buNone/>
            </a:pPr>
            <a:r>
              <a:rPr lang="en-US" sz="2400" b="1"/>
              <a:t>One-to-One Tuition</a:t>
            </a:r>
            <a:endParaRPr/>
          </a:p>
          <a:p>
            <a:pPr marL="742950" lvl="1" indent="-285750" algn="l" rtl="0">
              <a:spcBef>
                <a:spcPts val="1000"/>
              </a:spcBef>
              <a:spcAft>
                <a:spcPts val="0"/>
              </a:spcAft>
              <a:buSzPts val="1520"/>
              <a:buChar char="►"/>
            </a:pPr>
            <a:r>
              <a:rPr lang="en-US" sz="1900"/>
              <a:t>Our most popular and most personalised provision</a:t>
            </a:r>
            <a:endParaRPr/>
          </a:p>
          <a:p>
            <a:pPr marL="742950" lvl="1" indent="-285750" algn="l" rtl="0">
              <a:spcBef>
                <a:spcPts val="1000"/>
              </a:spcBef>
              <a:spcAft>
                <a:spcPts val="0"/>
              </a:spcAft>
              <a:buSzPts val="1520"/>
              <a:buChar char="►"/>
            </a:pPr>
            <a:r>
              <a:rPr lang="en-US" sz="1900"/>
              <a:t>Tutors conduct a 30 minute consultation with student and parent to identify areas of improvement and then develop a bespoke programme of study</a:t>
            </a:r>
            <a:endParaRPr/>
          </a:p>
          <a:p>
            <a:pPr marL="742950" lvl="1" indent="-285750" algn="l" rtl="0">
              <a:spcBef>
                <a:spcPts val="1000"/>
              </a:spcBef>
              <a:spcAft>
                <a:spcPts val="0"/>
              </a:spcAft>
              <a:buSzPts val="1520"/>
              <a:buChar char="►"/>
            </a:pPr>
            <a:r>
              <a:rPr lang="en-US" sz="1900"/>
              <a:t>Sessions can be booked adhoc however, most schools choose to sign students up for blocks of 10 or 20 sessions</a:t>
            </a:r>
            <a:endParaRPr/>
          </a:p>
          <a:p>
            <a:pPr marL="742950" lvl="1" indent="-285750" algn="l" rtl="0">
              <a:spcBef>
                <a:spcPts val="1000"/>
              </a:spcBef>
              <a:spcAft>
                <a:spcPts val="0"/>
              </a:spcAft>
              <a:buSzPts val="1520"/>
              <a:buChar char="►"/>
            </a:pPr>
            <a:r>
              <a:rPr lang="en-US" sz="1900"/>
              <a:t>Tutors monitor attendance, engagement and progress, chase up any issues and keep the school lead informed through our booking system</a:t>
            </a:r>
            <a:endParaRPr/>
          </a:p>
          <a:p>
            <a:pPr marL="742950" lvl="1" indent="-285750" algn="l" rtl="0">
              <a:spcBef>
                <a:spcPts val="1000"/>
              </a:spcBef>
              <a:spcAft>
                <a:spcPts val="0"/>
              </a:spcAft>
              <a:buSzPts val="1520"/>
              <a:buChar char="►"/>
            </a:pPr>
            <a:r>
              <a:rPr lang="en-US" sz="1900"/>
              <a:t>Schools receive a detailed report at the end of a block of sessions outlining the impact on academic progress, confidence, attitude to learning and identifying next steps to continue progress</a:t>
            </a:r>
            <a:endParaRPr/>
          </a:p>
          <a:p>
            <a:pPr marL="742950" lvl="1" indent="-285750" algn="l" rtl="0">
              <a:spcBef>
                <a:spcPts val="1000"/>
              </a:spcBef>
              <a:spcAft>
                <a:spcPts val="0"/>
              </a:spcAft>
              <a:buSzPts val="1520"/>
              <a:buChar char="►"/>
            </a:pPr>
            <a:r>
              <a:rPr lang="en-US" sz="1900"/>
              <a:t>Sessions usually take place remotely in the student’s home</a:t>
            </a:r>
            <a:endParaRPr/>
          </a:p>
          <a:p>
            <a:pPr marL="742950" lvl="1" indent="-285750" algn="l" rtl="0">
              <a:spcBef>
                <a:spcPts val="1000"/>
              </a:spcBef>
              <a:spcAft>
                <a:spcPts val="0"/>
              </a:spcAft>
              <a:buSzPts val="1520"/>
              <a:buChar char="►"/>
            </a:pPr>
            <a:r>
              <a:rPr lang="en-US" sz="1900"/>
              <a:t>Face to face sessions may be available depending on location and availability </a:t>
            </a:r>
            <a:endParaRPr/>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8"/>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a:t>Course Options</a:t>
            </a:r>
            <a:br>
              <a:rPr lang="en-US"/>
            </a:br>
            <a:br>
              <a:rPr lang="en-US"/>
            </a:br>
            <a:br>
              <a:rPr lang="en-US"/>
            </a:br>
            <a:br>
              <a:rPr lang="en-US"/>
            </a:br>
            <a:br>
              <a:rPr lang="en-US"/>
            </a:br>
            <a:endParaRPr/>
          </a:p>
        </p:txBody>
      </p:sp>
      <p:sp>
        <p:nvSpPr>
          <p:cNvPr id="192" name="Google Shape;192;p8"/>
          <p:cNvSpPr txBox="1">
            <a:spLocks noGrp="1"/>
          </p:cNvSpPr>
          <p:nvPr>
            <p:ph type="body" idx="1"/>
          </p:nvPr>
        </p:nvSpPr>
        <p:spPr>
          <a:xfrm>
            <a:off x="677333" y="1543900"/>
            <a:ext cx="9675535" cy="51181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920"/>
              <a:buNone/>
            </a:pPr>
            <a:r>
              <a:rPr lang="en-US" sz="2400" b="1" dirty="0"/>
              <a:t>Small Group Tuition</a:t>
            </a:r>
            <a:endParaRPr dirty="0"/>
          </a:p>
          <a:p>
            <a:pPr marL="742950" lvl="1" indent="-285750" algn="l" rtl="0">
              <a:spcBef>
                <a:spcPts val="1000"/>
              </a:spcBef>
              <a:spcAft>
                <a:spcPts val="0"/>
              </a:spcAft>
              <a:buSzPts val="1520"/>
              <a:buChar char="►"/>
            </a:pPr>
            <a:r>
              <a:rPr lang="en-US" sz="1900" dirty="0"/>
              <a:t>Offered on a one-to-two, one-to-three or one-to-four basis</a:t>
            </a:r>
            <a:endParaRPr dirty="0"/>
          </a:p>
          <a:p>
            <a:pPr marL="742950" lvl="1" indent="-285750" algn="l" rtl="0">
              <a:spcBef>
                <a:spcPts val="1000"/>
              </a:spcBef>
              <a:spcAft>
                <a:spcPts val="0"/>
              </a:spcAft>
              <a:buSzPts val="1520"/>
              <a:buChar char="►"/>
            </a:pPr>
            <a:r>
              <a:rPr lang="en-US" sz="1900" dirty="0"/>
              <a:t>Tutors will conduct an assessment and develop a bespoke </a:t>
            </a:r>
            <a:r>
              <a:rPr lang="en-US" sz="1900" dirty="0" err="1"/>
              <a:t>programme</a:t>
            </a:r>
            <a:r>
              <a:rPr lang="en-US" sz="1900" dirty="0"/>
              <a:t> of study</a:t>
            </a:r>
            <a:endParaRPr dirty="0"/>
          </a:p>
          <a:p>
            <a:pPr marL="742950" lvl="1" indent="-285750" algn="l" rtl="0">
              <a:spcBef>
                <a:spcPts val="1000"/>
              </a:spcBef>
              <a:spcAft>
                <a:spcPts val="0"/>
              </a:spcAft>
              <a:buSzPts val="1520"/>
              <a:buChar char="►"/>
            </a:pPr>
            <a:r>
              <a:rPr lang="en-US" sz="1900" dirty="0"/>
              <a:t>Tutors monitor attendance, engagement and progress, chase up any issues and keep the school lead informed through our booking system</a:t>
            </a:r>
            <a:endParaRPr dirty="0"/>
          </a:p>
          <a:p>
            <a:pPr marL="742950" lvl="1" indent="-285750" algn="l" rtl="0">
              <a:spcBef>
                <a:spcPts val="1000"/>
              </a:spcBef>
              <a:spcAft>
                <a:spcPts val="0"/>
              </a:spcAft>
              <a:buSzPts val="1520"/>
              <a:buChar char="►"/>
            </a:pPr>
            <a:r>
              <a:rPr lang="en-US" sz="1900" dirty="0"/>
              <a:t>Schools receive a detailed report at the end of a block of sessions outlining the impact on academic progress, confidence, attitude to learning and identifying next steps to continue progress</a:t>
            </a:r>
            <a:endParaRPr dirty="0"/>
          </a:p>
          <a:p>
            <a:pPr marL="742950" lvl="1" indent="-285750" algn="l" rtl="0">
              <a:spcBef>
                <a:spcPts val="1000"/>
              </a:spcBef>
              <a:spcAft>
                <a:spcPts val="0"/>
              </a:spcAft>
              <a:buSzPts val="1520"/>
              <a:buChar char="►"/>
            </a:pPr>
            <a:r>
              <a:rPr lang="en-US" sz="1900" dirty="0"/>
              <a:t> Sessions will take place remotely either in students' homes or as an after-school club at the school’s discretion </a:t>
            </a:r>
            <a:endParaRPr dirty="0"/>
          </a:p>
          <a:p>
            <a:pPr marL="742950" lvl="1" indent="-189230" algn="l" rtl="0">
              <a:spcBef>
                <a:spcPts val="1000"/>
              </a:spcBef>
              <a:spcAft>
                <a:spcPts val="0"/>
              </a:spcAft>
              <a:buSzPts val="1520"/>
              <a:buNone/>
            </a:pPr>
            <a:endParaRPr sz="1900" dirty="0"/>
          </a:p>
          <a:p>
            <a:pPr marL="742950" lvl="1" indent="-189230" algn="l" rtl="0">
              <a:spcBef>
                <a:spcPts val="1000"/>
              </a:spcBef>
              <a:spcAft>
                <a:spcPts val="0"/>
              </a:spcAft>
              <a:buSzPts val="1520"/>
              <a:buNone/>
            </a:pPr>
            <a:endParaRPr sz="19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a:p>
            <a:pPr marL="0" lvl="0" indent="0" algn="l" rtl="0">
              <a:spcBef>
                <a:spcPts val="1000"/>
              </a:spcBef>
              <a:spcAft>
                <a:spcPts val="0"/>
              </a:spcAft>
              <a:buSzPts val="1680"/>
              <a:buNone/>
            </a:pPr>
            <a:endParaRPr sz="2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9"/>
          <p:cNvSpPr txBox="1">
            <a:spLocks noGrp="1"/>
          </p:cNvSpPr>
          <p:nvPr>
            <p:ph type="title"/>
          </p:nvPr>
        </p:nvSpPr>
        <p:spPr>
          <a:xfrm>
            <a:off x="677333" y="855596"/>
            <a:ext cx="8596668" cy="825500"/>
          </a:xfrm>
          <a:prstGeom prst="rect">
            <a:avLst/>
          </a:prstGeom>
          <a:noFill/>
          <a:ln>
            <a:noFill/>
          </a:ln>
        </p:spPr>
        <p:txBody>
          <a:bodyPr spcFirstLastPara="1" wrap="square" lIns="91425" tIns="45700" rIns="91425" bIns="45700" anchor="t" anchorCtr="0">
            <a:normAutofit fontScale="90000"/>
          </a:bodyPr>
          <a:lstStyle/>
          <a:p>
            <a:pPr marL="0" lvl="0" indent="0" algn="l" rtl="0">
              <a:spcBef>
                <a:spcPts val="0"/>
              </a:spcBef>
              <a:spcAft>
                <a:spcPts val="0"/>
              </a:spcAft>
              <a:buClr>
                <a:srgbClr val="6D1D6B"/>
              </a:buClr>
              <a:buSzPct val="100000"/>
              <a:buFont typeface="Trebuchet MS"/>
              <a:buNone/>
            </a:pPr>
            <a:r>
              <a:rPr lang="en-US"/>
              <a:t>Alternative Provisions</a:t>
            </a:r>
            <a:br>
              <a:rPr lang="en-US"/>
            </a:br>
            <a:br>
              <a:rPr lang="en-US"/>
            </a:br>
            <a:br>
              <a:rPr lang="en-US"/>
            </a:br>
            <a:br>
              <a:rPr lang="en-US"/>
            </a:br>
            <a:br>
              <a:rPr lang="en-US"/>
            </a:br>
            <a:endParaRPr/>
          </a:p>
        </p:txBody>
      </p:sp>
      <p:sp>
        <p:nvSpPr>
          <p:cNvPr id="198" name="Google Shape;198;p9"/>
          <p:cNvSpPr txBox="1">
            <a:spLocks noGrp="1"/>
          </p:cNvSpPr>
          <p:nvPr>
            <p:ph type="body" idx="1"/>
          </p:nvPr>
        </p:nvSpPr>
        <p:spPr>
          <a:xfrm>
            <a:off x="677333" y="1543900"/>
            <a:ext cx="9675535" cy="5118100"/>
          </a:xfrm>
          <a:prstGeom prst="rect">
            <a:avLst/>
          </a:prstGeom>
          <a:noFill/>
          <a:ln>
            <a:noFill/>
          </a:ln>
        </p:spPr>
        <p:txBody>
          <a:bodyPr spcFirstLastPara="1" wrap="square" lIns="91425" tIns="45700" rIns="91425" bIns="45700" anchor="t" anchorCtr="0">
            <a:normAutofit/>
          </a:bodyPr>
          <a:lstStyle/>
          <a:p>
            <a:pPr marL="457200" lvl="1" indent="0" algn="l" rtl="0">
              <a:spcBef>
                <a:spcPts val="0"/>
              </a:spcBef>
              <a:spcAft>
                <a:spcPts val="0"/>
              </a:spcAft>
              <a:buSzPts val="1520"/>
              <a:buNone/>
            </a:pPr>
            <a:endParaRPr sz="1900"/>
          </a:p>
          <a:p>
            <a:pPr marL="742950" lvl="1" indent="-189230" algn="l" rtl="0">
              <a:spcBef>
                <a:spcPts val="1000"/>
              </a:spcBef>
              <a:spcAft>
                <a:spcPts val="0"/>
              </a:spcAft>
              <a:buSzPts val="1520"/>
              <a:buNone/>
            </a:pPr>
            <a:endParaRPr sz="19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a:p>
            <a:pPr marL="0" lvl="0" indent="0" algn="l" rtl="0">
              <a:spcBef>
                <a:spcPts val="1000"/>
              </a:spcBef>
              <a:spcAft>
                <a:spcPts val="0"/>
              </a:spcAft>
              <a:buSzPts val="1680"/>
              <a:buNone/>
            </a:pPr>
            <a:endParaRPr sz="2100"/>
          </a:p>
        </p:txBody>
      </p:sp>
      <p:sp>
        <p:nvSpPr>
          <p:cNvPr id="199" name="Google Shape;199;p9"/>
          <p:cNvSpPr txBox="1"/>
          <p:nvPr/>
        </p:nvSpPr>
        <p:spPr>
          <a:xfrm>
            <a:off x="677332" y="1652388"/>
            <a:ext cx="9675535" cy="5118100"/>
          </a:xfrm>
          <a:prstGeom prst="rect">
            <a:avLst/>
          </a:prstGeom>
          <a:noFill/>
          <a:ln>
            <a:noFill/>
          </a:ln>
        </p:spPr>
        <p:txBody>
          <a:bodyPr spcFirstLastPara="1" wrap="square" lIns="91425" tIns="45700" rIns="91425" bIns="45700" anchor="t" anchorCtr="0">
            <a:normAutofit/>
          </a:bodyPr>
          <a:lstStyle/>
          <a:p>
            <a:pPr marL="0" marR="0" lvl="0" indent="0" algn="l" rtl="0">
              <a:spcBef>
                <a:spcPts val="0"/>
              </a:spcBef>
              <a:spcAft>
                <a:spcPts val="0"/>
              </a:spcAft>
              <a:buClr>
                <a:srgbClr val="6D1D6B"/>
              </a:buClr>
              <a:buSzPts val="1920"/>
              <a:buFont typeface="Noto Sans Symbols"/>
              <a:buNone/>
            </a:pPr>
            <a:r>
              <a:rPr lang="en-US" sz="2400" b="0" i="0" u="none" strike="noStrike" cap="none" dirty="0">
                <a:solidFill>
                  <a:srgbClr val="3F3F3F"/>
                </a:solidFill>
                <a:latin typeface="Trebuchet MS"/>
                <a:ea typeface="Trebuchet MS"/>
                <a:cs typeface="Trebuchet MS"/>
                <a:sym typeface="Trebuchet MS"/>
              </a:rPr>
              <a:t>We have a select number of tutors who have the necessary training and qualifications to deliver core subject tuition in an alternative provision setting.</a:t>
            </a:r>
            <a:endParaRPr dirty="0"/>
          </a:p>
          <a:p>
            <a:pPr marL="0" marR="0" lvl="0" indent="0" algn="l" rtl="0">
              <a:spcBef>
                <a:spcPts val="1000"/>
              </a:spcBef>
              <a:spcAft>
                <a:spcPts val="0"/>
              </a:spcAft>
              <a:buClr>
                <a:srgbClr val="6D1D6B"/>
              </a:buClr>
              <a:buSzPts val="192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920"/>
              <a:buFont typeface="Noto Sans Symbols"/>
              <a:buNone/>
            </a:pPr>
            <a:r>
              <a:rPr lang="en-US" sz="2400" b="0" i="0" u="none" strike="noStrike" cap="none" dirty="0">
                <a:solidFill>
                  <a:srgbClr val="3F3F3F"/>
                </a:solidFill>
                <a:latin typeface="Trebuchet MS"/>
                <a:ea typeface="Trebuchet MS"/>
                <a:cs typeface="Trebuchet MS"/>
                <a:sym typeface="Trebuchet MS"/>
              </a:rPr>
              <a:t>This provision would be delivered remotely, during the school day and with students on the school premises.</a:t>
            </a:r>
            <a:endParaRPr dirty="0"/>
          </a:p>
          <a:p>
            <a:pPr marL="0" marR="0" lvl="0" indent="0" algn="l" rtl="0">
              <a:spcBef>
                <a:spcPts val="1000"/>
              </a:spcBef>
              <a:spcAft>
                <a:spcPts val="0"/>
              </a:spcAft>
              <a:buClr>
                <a:srgbClr val="6D1D6B"/>
              </a:buClr>
              <a:buSzPts val="1920"/>
              <a:buFont typeface="Noto Sans Symbols"/>
              <a:buNone/>
            </a:pPr>
            <a:endParaRPr sz="24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920"/>
              <a:buFont typeface="Noto Sans Symbols"/>
              <a:buNone/>
            </a:pPr>
            <a:r>
              <a:rPr lang="en-US" sz="2400" b="0" i="0" u="none" strike="noStrike" cap="none" dirty="0">
                <a:solidFill>
                  <a:srgbClr val="3F3F3F"/>
                </a:solidFill>
                <a:latin typeface="Trebuchet MS"/>
                <a:ea typeface="Trebuchet MS"/>
                <a:cs typeface="Trebuchet MS"/>
                <a:sym typeface="Trebuchet MS"/>
              </a:rPr>
              <a:t>We usually offer this on a one-to-one basis.</a:t>
            </a: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a:p>
            <a:pPr marL="0" marR="0" lvl="0" indent="0" algn="l" rtl="0">
              <a:spcBef>
                <a:spcPts val="1000"/>
              </a:spcBef>
              <a:spcAft>
                <a:spcPts val="0"/>
              </a:spcAft>
              <a:buClr>
                <a:srgbClr val="6D1D6B"/>
              </a:buClr>
              <a:buSzPts val="1680"/>
              <a:buFont typeface="Noto Sans Symbols"/>
              <a:buNone/>
            </a:pPr>
            <a:endParaRPr sz="2100" b="0" i="0" u="none" strike="noStrike" cap="none" dirty="0">
              <a:solidFill>
                <a:srgbClr val="3F3F3F"/>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Facet">
  <a:themeElements>
    <a:clrScheme name="Violet II">
      <a:dk1>
        <a:srgbClr val="000000"/>
      </a:dk1>
      <a:lt1>
        <a:srgbClr val="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1202</Words>
  <Application>Microsoft Macintosh PowerPoint</Application>
  <PresentationFormat>Widescreen</PresentationFormat>
  <Paragraphs>291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Noto Sans Symbols</vt:lpstr>
      <vt:lpstr>Trebuchet MS</vt:lpstr>
      <vt:lpstr>Facet</vt:lpstr>
      <vt:lpstr>Schools Provision</vt:lpstr>
      <vt:lpstr>About Us</vt:lpstr>
      <vt:lpstr>Personalised      </vt:lpstr>
      <vt:lpstr>Flexible      </vt:lpstr>
      <vt:lpstr>Engagement     </vt:lpstr>
      <vt:lpstr>Administration     </vt:lpstr>
      <vt:lpstr>Course Options     </vt:lpstr>
      <vt:lpstr>Course Options     </vt:lpstr>
      <vt:lpstr>Alternative Provisions     </vt:lpstr>
      <vt:lpstr>Detailed cost breakdown for utilising  School Led Tutoring Grant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Schools Provision</dc:title>
  <dc:creator>Sheridan, Chantel</dc:creator>
  <cp:lastModifiedBy>Craig Patterson</cp:lastModifiedBy>
  <cp:revision>5</cp:revision>
  <dcterms:created xsi:type="dcterms:W3CDTF">2020-11-06T08:23:28Z</dcterms:created>
  <dcterms:modified xsi:type="dcterms:W3CDTF">2022-08-31T10:36:21Z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0x010100D7B2F30C7D250047AD0F0B00D5C9F342</vt:lpwstr>
  </property>
</Properties>
</file>